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2"/>
  </p:sldMasterIdLst>
  <p:notesMasterIdLst>
    <p:notesMasterId r:id="rId31"/>
  </p:notesMasterIdLst>
  <p:sldIdLst>
    <p:sldId id="428" r:id="rId3"/>
    <p:sldId id="290" r:id="rId4"/>
    <p:sldId id="468" r:id="rId5"/>
    <p:sldId id="516" r:id="rId6"/>
    <p:sldId id="485" r:id="rId7"/>
    <p:sldId id="469" r:id="rId8"/>
    <p:sldId id="471" r:id="rId9"/>
    <p:sldId id="473" r:id="rId10"/>
    <p:sldId id="475" r:id="rId11"/>
    <p:sldId id="513" r:id="rId12"/>
    <p:sldId id="517" r:id="rId13"/>
    <p:sldId id="477" r:id="rId14"/>
    <p:sldId id="479" r:id="rId15"/>
    <p:sldId id="492" r:id="rId16"/>
    <p:sldId id="482" r:id="rId17"/>
    <p:sldId id="523" r:id="rId18"/>
    <p:sldId id="520" r:id="rId19"/>
    <p:sldId id="521" r:id="rId20"/>
    <p:sldId id="522" r:id="rId21"/>
    <p:sldId id="497" r:id="rId22"/>
    <p:sldId id="491" r:id="rId23"/>
    <p:sldId id="494" r:id="rId24"/>
    <p:sldId id="496" r:id="rId25"/>
    <p:sldId id="498" r:id="rId26"/>
    <p:sldId id="502" r:id="rId27"/>
    <p:sldId id="500" r:id="rId28"/>
    <p:sldId id="518" r:id="rId29"/>
    <p:sldId id="449" r:id="rId30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512" autoAdjust="0"/>
  </p:normalViewPr>
  <p:slideViewPr>
    <p:cSldViewPr snapToGrid="0" showGuides="1">
      <p:cViewPr varScale="1">
        <p:scale>
          <a:sx n="105" d="100"/>
          <a:sy n="105" d="100"/>
        </p:scale>
        <p:origin x="17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FE9D98-B729-4E6A-BCDB-8AFFC5BE2FB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3063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A1C29F-DB8D-4BA3-8D8F-1FF4B3D62244}" type="slidenum">
              <a:rPr lang="es-ES" altLang="es-ES" smtClean="0"/>
              <a:pPr>
                <a:spcBef>
                  <a:spcPct val="0"/>
                </a:spcBef>
              </a:pPr>
              <a:t>1</a:t>
            </a:fld>
            <a:endParaRPr lang="es-ES" altLang="es-E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gl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E3D946-7917-4DF2-A9FA-4498C38C9CA0}" type="slidenum">
              <a:rPr lang="es-ES" altLang="es-ES" smtClean="0"/>
              <a:pPr>
                <a:spcBef>
                  <a:spcPct val="0"/>
                </a:spcBef>
              </a:pPr>
              <a:t>2</a:t>
            </a:fld>
            <a:endParaRPr lang="es-ES" altLang="es-E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gl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E9D98-B729-4E6A-BCDB-8AFFC5BE2FBE}" type="slidenum">
              <a:rPr lang="es-ES" altLang="es-ES" smtClean="0"/>
              <a:pPr>
                <a:defRPr/>
              </a:pPr>
              <a:t>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21276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EAC07D-AE8E-4418-9EFD-C5E78086AC36}" type="slidenum">
              <a:rPr lang="es-ES" altLang="es-ES" smtClean="0"/>
              <a:pPr>
                <a:spcBef>
                  <a:spcPct val="0"/>
                </a:spcBef>
              </a:pPr>
              <a:t>28</a:t>
            </a:fld>
            <a:endParaRPr lang="es-ES" altLang="es-E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6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4445" y="2446300"/>
            <a:ext cx="8686800" cy="2192200"/>
          </a:xfrm>
        </p:spPr>
        <p:txBody>
          <a:bodyPr anchor="t"/>
          <a:lstStyle>
            <a:lvl1pPr algn="r">
              <a:defRPr lang="es-ES" sz="2800" kern="1200" dirty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l-ES" noProof="0" dirty="0"/>
              <a:t>Faga clic para modificar o estilo de título do patrón</a:t>
            </a:r>
          </a:p>
        </p:txBody>
      </p:sp>
    </p:spTree>
    <p:extLst>
      <p:ext uri="{BB962C8B-B14F-4D97-AF65-F5344CB8AC3E}">
        <p14:creationId xmlns:p14="http://schemas.microsoft.com/office/powerpoint/2010/main" val="285561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3492000" y="396000"/>
            <a:ext cx="4320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gl-ES" altLang="es-ES" sz="1600" dirty="0">
                <a:solidFill>
                  <a:srgbClr val="0070C0"/>
                </a:solidFill>
                <a:latin typeface="+mj-lt"/>
              </a:rPr>
              <a:t>Faga clic para modificar o estilo de título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30778"/>
            <a:ext cx="3008313" cy="109728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noProof="0"/>
              <a:t>Haga clic para modificar el estilo de título del patrón</a:t>
            </a:r>
            <a:endParaRPr lang="gl-E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030778"/>
            <a:ext cx="5245100" cy="50953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gl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244436"/>
            <a:ext cx="3008313" cy="38817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0"/>
              <a:t>Editar el estilo de texto del patrón</a:t>
            </a:r>
          </a:p>
        </p:txBody>
      </p:sp>
      <p:sp>
        <p:nvSpPr>
          <p:cNvPr id="7" name="Marcador de número de diapositiva 1"/>
          <p:cNvSpPr txBox="1">
            <a:spLocks/>
          </p:cNvSpPr>
          <p:nvPr userDrawn="1"/>
        </p:nvSpPr>
        <p:spPr>
          <a:xfrm>
            <a:off x="6686550" y="6572250"/>
            <a:ext cx="2133600" cy="24765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gl-ES" altLang="es-ES" sz="900" dirty="0">
                <a:solidFill>
                  <a:srgbClr val="0070C0"/>
                </a:solidFill>
                <a:latin typeface="+mn-lt"/>
              </a:rPr>
              <a:t>páxina </a:t>
            </a:r>
            <a:fld id="{27F85D74-7DE6-47BC-A2FC-E1B1BD41E9F5}" type="slidenum">
              <a:rPr lang="gl-ES" altLang="es-ES" sz="900" smtClean="0">
                <a:solidFill>
                  <a:srgbClr val="0070C0"/>
                </a:solidFill>
                <a:latin typeface="+mn-lt"/>
              </a:rPr>
              <a:pPr algn="r" eaLnBrk="1" hangingPunct="1">
                <a:defRPr/>
              </a:pPr>
              <a:t>‹Nº›</a:t>
            </a:fld>
            <a:endParaRPr lang="gl-ES" altLang="es-ES" sz="9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21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1"/>
          <p:cNvSpPr txBox="1">
            <a:spLocks/>
          </p:cNvSpPr>
          <p:nvPr/>
        </p:nvSpPr>
        <p:spPr>
          <a:xfrm>
            <a:off x="6686550" y="6572250"/>
            <a:ext cx="2133600" cy="24765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gl-ES" altLang="es-ES" sz="900" dirty="0">
                <a:solidFill>
                  <a:srgbClr val="0070C0"/>
                </a:solidFill>
                <a:latin typeface="+mn-lt"/>
              </a:rPr>
              <a:t>páxina </a:t>
            </a:r>
            <a:fld id="{C523C83C-F06C-4F68-9040-2BED21E66DCF}" type="slidenum">
              <a:rPr lang="gl-ES" altLang="es-ES" sz="900" smtClean="0">
                <a:solidFill>
                  <a:srgbClr val="0070C0"/>
                </a:solidFill>
                <a:latin typeface="+mn-lt"/>
              </a:rPr>
              <a:pPr algn="r" eaLnBrk="1" hangingPunct="1">
                <a:defRPr/>
              </a:pPr>
              <a:t>‹Nº›</a:t>
            </a:fld>
            <a:endParaRPr lang="gl-ES" altLang="es-ES" sz="9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noProof="0"/>
              <a:t>Haga clic para modificar el estilo de título del patrón</a:t>
            </a:r>
            <a:endParaRPr lang="gl-ES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1097279"/>
            <a:ext cx="5486400" cy="36302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gl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9257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1"/>
          <p:cNvSpPr txBox="1">
            <a:spLocks/>
          </p:cNvSpPr>
          <p:nvPr/>
        </p:nvSpPr>
        <p:spPr>
          <a:xfrm>
            <a:off x="6686550" y="6572250"/>
            <a:ext cx="2133600" cy="24765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gl-ES" altLang="es-ES" sz="900" dirty="0">
                <a:solidFill>
                  <a:srgbClr val="0070C0"/>
                </a:solidFill>
                <a:latin typeface="+mn-lt"/>
              </a:rPr>
              <a:t>páxina </a:t>
            </a:r>
            <a:fld id="{19F4ED26-5FBA-4A50-9E5C-D622DA032349}" type="slidenum">
              <a:rPr lang="gl-ES" altLang="es-ES" sz="900" smtClean="0">
                <a:solidFill>
                  <a:srgbClr val="0070C0"/>
                </a:solidFill>
                <a:latin typeface="+mn-lt"/>
              </a:rPr>
              <a:pPr algn="r" eaLnBrk="1" hangingPunct="1">
                <a:defRPr/>
              </a:pPr>
              <a:t>‹Nº›</a:t>
            </a:fld>
            <a:endParaRPr lang="gl-ES" altLang="es-ES" sz="9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2000" y="396000"/>
            <a:ext cx="4320000" cy="504000"/>
          </a:xfrm>
        </p:spPr>
        <p:txBody>
          <a:bodyPr/>
          <a:lstStyle>
            <a:lvl1pPr>
              <a:defRPr/>
            </a:lvl1pPr>
          </a:lstStyle>
          <a:p>
            <a:r>
              <a:rPr lang="es-ES" noProof="0"/>
              <a:t>Haga clic para modificar el estilo de título del patrón</a:t>
            </a:r>
            <a:endParaRPr lang="gl-ES" noProof="0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3pPr>
              <a:defRPr/>
            </a:lvl3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gl-ES" noProof="0" dirty="0"/>
          </a:p>
        </p:txBody>
      </p:sp>
    </p:spTree>
    <p:extLst>
      <p:ext uri="{BB962C8B-B14F-4D97-AF65-F5344CB8AC3E}">
        <p14:creationId xmlns:p14="http://schemas.microsoft.com/office/powerpoint/2010/main" val="286571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1"/>
          <p:cNvSpPr txBox="1">
            <a:spLocks/>
          </p:cNvSpPr>
          <p:nvPr/>
        </p:nvSpPr>
        <p:spPr>
          <a:xfrm>
            <a:off x="6686550" y="6572250"/>
            <a:ext cx="2133600" cy="24765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gl-ES" altLang="es-ES" sz="900" dirty="0">
                <a:solidFill>
                  <a:srgbClr val="0070C0"/>
                </a:solidFill>
                <a:latin typeface="+mn-lt"/>
              </a:rPr>
              <a:t>páxina </a:t>
            </a:r>
            <a:fld id="{E34A3229-FC16-4452-99E5-2753CB92F0E4}" type="slidenum">
              <a:rPr lang="gl-ES" altLang="es-ES" sz="900" smtClean="0">
                <a:solidFill>
                  <a:srgbClr val="0070C0"/>
                </a:solidFill>
                <a:latin typeface="+mn-lt"/>
              </a:rPr>
              <a:pPr algn="r" eaLnBrk="1" hangingPunct="1">
                <a:defRPr/>
              </a:pPr>
              <a:t>‹Nº›</a:t>
            </a:fld>
            <a:endParaRPr lang="gl-ES" altLang="es-ES" sz="9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15125" y="1039091"/>
            <a:ext cx="2105025" cy="526963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noProof="0"/>
              <a:t>Haga clic para modificar el estilo de título del patrón</a:t>
            </a:r>
            <a:endParaRPr lang="gl-ES" noProof="0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95288" y="1039091"/>
            <a:ext cx="6167437" cy="5269634"/>
          </a:xfrm>
        </p:spPr>
        <p:txBody>
          <a:bodyPr vert="eaVert"/>
          <a:lstStyle>
            <a:lvl1pPr>
              <a:defRPr/>
            </a:lvl1pPr>
            <a:lvl3pPr>
              <a:defRPr/>
            </a:lvl3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gl-ES" noProof="0" dirty="0"/>
          </a:p>
        </p:txBody>
      </p:sp>
    </p:spTree>
    <p:extLst>
      <p:ext uri="{BB962C8B-B14F-4D97-AF65-F5344CB8AC3E}">
        <p14:creationId xmlns:p14="http://schemas.microsoft.com/office/powerpoint/2010/main" val="129281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ndice"/>
          <p:cNvSpPr>
            <a:spLocks noGrp="1"/>
          </p:cNvSpPr>
          <p:nvPr>
            <p:ph type="body" sz="quarter" idx="10" hasCustomPrompt="1"/>
          </p:nvPr>
        </p:nvSpPr>
        <p:spPr>
          <a:xfrm>
            <a:off x="1870363" y="1255713"/>
            <a:ext cx="6068291" cy="4970462"/>
          </a:xfrm>
        </p:spPr>
        <p:txBody>
          <a:bodyPr/>
          <a:lstStyle>
            <a:lvl1pPr algn="l">
              <a:lnSpc>
                <a:spcPct val="114000"/>
              </a:lnSpc>
              <a:spcAft>
                <a:spcPts val="1200"/>
              </a:spcAft>
              <a:buFont typeface="+mj-lt"/>
              <a:buAutoNum type="arabicPeriod"/>
              <a:defRPr baseline="0"/>
            </a:lvl1pPr>
            <a:lvl3pPr>
              <a:defRPr/>
            </a:lvl3pPr>
          </a:lstStyle>
          <a:p>
            <a:pPr lvl="0"/>
            <a:r>
              <a:rPr lang="gl-ES" noProof="0" dirty="0"/>
              <a:t>Faga clic para modificar o estilo de texto do patrón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 hasCustomPrompt="1"/>
          </p:nvPr>
        </p:nvSpPr>
        <p:spPr>
          <a:xfrm>
            <a:off x="3492000" y="396000"/>
            <a:ext cx="4320000" cy="503237"/>
          </a:xfrm>
        </p:spPr>
        <p:txBody>
          <a:bodyPr/>
          <a:lstStyle>
            <a:lvl1pPr>
              <a:defRPr sz="1600"/>
            </a:lvl1pPr>
          </a:lstStyle>
          <a:p>
            <a:r>
              <a:rPr lang="gl-ES" noProof="0" dirty="0"/>
              <a:t>Faga clic para modificar o estilo de título</a:t>
            </a:r>
          </a:p>
        </p:txBody>
      </p:sp>
      <p:sp>
        <p:nvSpPr>
          <p:cNvPr id="5" name="Marcador de número de diapositiva 1"/>
          <p:cNvSpPr txBox="1">
            <a:spLocks/>
          </p:cNvSpPr>
          <p:nvPr userDrawn="1"/>
        </p:nvSpPr>
        <p:spPr>
          <a:xfrm>
            <a:off x="6686550" y="6572250"/>
            <a:ext cx="2133600" cy="24765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gl-ES" altLang="es-ES" sz="900" dirty="0">
                <a:solidFill>
                  <a:srgbClr val="0070C0"/>
                </a:solidFill>
                <a:latin typeface="+mn-lt"/>
              </a:rPr>
              <a:t>páxina </a:t>
            </a:r>
            <a:fld id="{C2D0CA86-1CBF-48F6-BE46-39052AE4219A}" type="slidenum">
              <a:rPr lang="gl-ES" altLang="es-ES" sz="900" smtClean="0">
                <a:solidFill>
                  <a:srgbClr val="0070C0"/>
                </a:solidFill>
                <a:latin typeface="+mn-lt"/>
              </a:rPr>
              <a:pPr algn="r" eaLnBrk="1" hangingPunct="1">
                <a:defRPr/>
              </a:pPr>
              <a:t>‹Nº›</a:t>
            </a:fld>
            <a:endParaRPr lang="gl-ES" altLang="es-ES" sz="9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695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"/>
          <p:cNvSpPr txBox="1">
            <a:spLocks/>
          </p:cNvSpPr>
          <p:nvPr/>
        </p:nvSpPr>
        <p:spPr>
          <a:xfrm>
            <a:off x="6686550" y="6572250"/>
            <a:ext cx="2133600" cy="24765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gl-ES" altLang="es-ES" sz="900" dirty="0">
                <a:solidFill>
                  <a:srgbClr val="0070C0"/>
                </a:solidFill>
                <a:latin typeface="+mn-lt"/>
              </a:rPr>
              <a:t>páxina </a:t>
            </a:r>
            <a:fld id="{C2D0CA86-1CBF-48F6-BE46-39052AE4219A}" type="slidenum">
              <a:rPr lang="gl-ES" altLang="es-ES" sz="900" smtClean="0">
                <a:solidFill>
                  <a:srgbClr val="0070C0"/>
                </a:solidFill>
                <a:latin typeface="+mn-lt"/>
              </a:rPr>
              <a:pPr algn="r" eaLnBrk="1" hangingPunct="1">
                <a:defRPr/>
              </a:pPr>
              <a:t>‹Nº›</a:t>
            </a:fld>
            <a:endParaRPr lang="gl-ES" altLang="es-ES" sz="9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492000" y="396000"/>
            <a:ext cx="4320000" cy="504000"/>
          </a:xfrm>
        </p:spPr>
        <p:txBody>
          <a:bodyPr/>
          <a:lstStyle>
            <a:lvl1pPr>
              <a:defRPr/>
            </a:lvl1pPr>
          </a:lstStyle>
          <a:p>
            <a:r>
              <a:rPr lang="es-ES" noProof="0"/>
              <a:t>Haga clic para modificar el estilo de título del patrón</a:t>
            </a:r>
            <a:endParaRPr lang="gl-ES" noProof="0" dirty="0"/>
          </a:p>
        </p:txBody>
      </p:sp>
    </p:spTree>
    <p:extLst>
      <p:ext uri="{BB962C8B-B14F-4D97-AF65-F5344CB8AC3E}">
        <p14:creationId xmlns:p14="http://schemas.microsoft.com/office/powerpoint/2010/main" val="314300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 txBox="1">
            <a:spLocks/>
          </p:cNvSpPr>
          <p:nvPr/>
        </p:nvSpPr>
        <p:spPr>
          <a:xfrm>
            <a:off x="6686550" y="6572250"/>
            <a:ext cx="2133600" cy="24765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gl-ES" altLang="es-ES" sz="900" dirty="0">
                <a:solidFill>
                  <a:srgbClr val="0070C0"/>
                </a:solidFill>
                <a:latin typeface="+mn-lt"/>
              </a:rPr>
              <a:t>páxina </a:t>
            </a:r>
            <a:fld id="{ECFC2484-3571-483F-B74B-411CE5C9B498}" type="slidenum">
              <a:rPr lang="gl-ES" altLang="es-ES" sz="900" smtClean="0">
                <a:solidFill>
                  <a:srgbClr val="0070C0"/>
                </a:solidFill>
                <a:latin typeface="+mn-lt"/>
              </a:rPr>
              <a:pPr algn="r" eaLnBrk="1" hangingPunct="1">
                <a:defRPr/>
              </a:pPr>
              <a:t>‹Nº›</a:t>
            </a:fld>
            <a:endParaRPr lang="gl-ES" altLang="es-ES" sz="9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045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 hasCustomPrompt="1"/>
          </p:nvPr>
        </p:nvSpPr>
        <p:spPr>
          <a:xfrm>
            <a:off x="3492000" y="396000"/>
            <a:ext cx="4368801" cy="504000"/>
          </a:xfrm>
        </p:spPr>
        <p:txBody>
          <a:bodyPr/>
          <a:lstStyle>
            <a:lvl1pPr>
              <a:defRPr/>
            </a:lvl1pPr>
          </a:lstStyle>
          <a:p>
            <a:r>
              <a:rPr lang="gl-ES" noProof="0" dirty="0"/>
              <a:t>Faga clic para modificar o estilo de título</a:t>
            </a:r>
          </a:p>
        </p:txBody>
      </p:sp>
    </p:spTree>
    <p:extLst>
      <p:ext uri="{BB962C8B-B14F-4D97-AF65-F5344CB8AC3E}">
        <p14:creationId xmlns:p14="http://schemas.microsoft.com/office/powerpoint/2010/main" val="233094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1"/>
          <p:cNvSpPr txBox="1">
            <a:spLocks/>
          </p:cNvSpPr>
          <p:nvPr/>
        </p:nvSpPr>
        <p:spPr>
          <a:xfrm>
            <a:off x="6686550" y="6572250"/>
            <a:ext cx="2133600" cy="24765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gl-ES" altLang="es-ES" sz="900" dirty="0">
                <a:solidFill>
                  <a:srgbClr val="0070C0"/>
                </a:solidFill>
                <a:latin typeface="+mn-lt"/>
              </a:rPr>
              <a:t>páxina </a:t>
            </a:r>
            <a:fld id="{DB3D1AF2-1355-4CBA-AEC5-0B244F60F4A1}" type="slidenum">
              <a:rPr lang="gl-ES" altLang="es-ES" sz="900" smtClean="0">
                <a:solidFill>
                  <a:srgbClr val="0070C0"/>
                </a:solidFill>
                <a:latin typeface="+mn-lt"/>
              </a:rPr>
              <a:pPr algn="r" eaLnBrk="1" hangingPunct="1">
                <a:defRPr/>
              </a:pPr>
              <a:t>‹Nº›</a:t>
            </a:fld>
            <a:endParaRPr lang="gl-ES" altLang="es-ES" sz="9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95288" y="1196975"/>
            <a:ext cx="8424862" cy="511175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70C0"/>
                </a:solidFill>
                <a:latin typeface="Century Gothic" panose="020B0502020202020204" pitchFamily="34" charset="0"/>
              </a:defRPr>
            </a:lvl2pPr>
            <a:lvl3pPr marL="2057400" indent="-228600">
              <a:defRPr>
                <a:solidFill>
                  <a:srgbClr val="0070C0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0070C0"/>
                </a:solidFill>
                <a:latin typeface="Century Gothic" panose="020B0502020202020204" pitchFamily="34" charset="0"/>
              </a:defRPr>
            </a:lvl4pPr>
            <a:lvl5pPr>
              <a:defRPr lang="gl-ES" sz="1600" kern="1200" noProof="0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gl-ES" noProof="0" dirty="0"/>
              <a:t>Faga clic para modificar o estilo de texto do patrón</a:t>
            </a:r>
          </a:p>
          <a:p>
            <a:pPr lvl="1"/>
            <a:r>
              <a:rPr lang="gl-ES" noProof="0" dirty="0"/>
              <a:t>Segundo nivel</a:t>
            </a:r>
          </a:p>
          <a:p>
            <a:pPr marL="2095500" lvl="4" indent="-2667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gl-ES" noProof="0" dirty="0"/>
              <a:t>Terceiro nivel</a:t>
            </a:r>
          </a:p>
          <a:p>
            <a:pPr lvl="3"/>
            <a:r>
              <a:rPr lang="gl-ES" noProof="0" dirty="0"/>
              <a:t>Cuarto nivel</a:t>
            </a:r>
          </a:p>
          <a:p>
            <a:pPr lvl="4"/>
            <a:r>
              <a:rPr lang="gl-ES" noProof="0" dirty="0"/>
              <a:t>Quinto nivel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 hasCustomPrompt="1"/>
          </p:nvPr>
        </p:nvSpPr>
        <p:spPr>
          <a:xfrm>
            <a:off x="3492000" y="396000"/>
            <a:ext cx="4320000" cy="503237"/>
          </a:xfrm>
        </p:spPr>
        <p:txBody>
          <a:bodyPr/>
          <a:lstStyle>
            <a:lvl1pPr>
              <a:defRPr sz="1600"/>
            </a:lvl1pPr>
          </a:lstStyle>
          <a:p>
            <a:r>
              <a:rPr lang="gl-ES" noProof="0" dirty="0"/>
              <a:t>Faga clic para modificar o estilo de título</a:t>
            </a:r>
          </a:p>
        </p:txBody>
      </p:sp>
    </p:spTree>
    <p:extLst>
      <p:ext uri="{BB962C8B-B14F-4D97-AF65-F5344CB8AC3E}">
        <p14:creationId xmlns:p14="http://schemas.microsoft.com/office/powerpoint/2010/main" val="347173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1"/>
          <p:cNvSpPr txBox="1">
            <a:spLocks/>
          </p:cNvSpPr>
          <p:nvPr/>
        </p:nvSpPr>
        <p:spPr>
          <a:xfrm>
            <a:off x="6686550" y="6572250"/>
            <a:ext cx="2133600" cy="24765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gl-ES" altLang="es-ES" sz="900" dirty="0">
                <a:solidFill>
                  <a:srgbClr val="0070C0"/>
                </a:solidFill>
                <a:latin typeface="+mn-lt"/>
              </a:rPr>
              <a:t>páxina </a:t>
            </a:r>
            <a:fld id="{C8DCA502-AB97-4026-BA63-2FCA5FEBA7B5}" type="slidenum">
              <a:rPr lang="gl-ES" altLang="es-ES" sz="900" smtClean="0">
                <a:solidFill>
                  <a:srgbClr val="0070C0"/>
                </a:solidFill>
                <a:latin typeface="+mn-lt"/>
              </a:rPr>
              <a:pPr algn="r" eaLnBrk="1" hangingPunct="1">
                <a:defRPr/>
              </a:pPr>
              <a:t>‹Nº›</a:t>
            </a:fld>
            <a:endParaRPr lang="gl-ES" altLang="es-ES" sz="9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s-ES" noProof="0"/>
              <a:t>Haga clic para modificar el estilo de título del patrón</a:t>
            </a:r>
            <a:endParaRPr lang="gl-ES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noProof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7645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1"/>
          <p:cNvSpPr txBox="1">
            <a:spLocks/>
          </p:cNvSpPr>
          <p:nvPr/>
        </p:nvSpPr>
        <p:spPr>
          <a:xfrm>
            <a:off x="6686550" y="6572250"/>
            <a:ext cx="2133600" cy="24765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gl-ES" altLang="es-ES" sz="900" dirty="0">
                <a:solidFill>
                  <a:srgbClr val="0070C0"/>
                </a:solidFill>
                <a:latin typeface="+mn-lt"/>
              </a:rPr>
              <a:t>páxina </a:t>
            </a:r>
            <a:fld id="{DF545C52-7B73-461B-86F1-D4916A06BDD3}" type="slidenum">
              <a:rPr lang="gl-ES" altLang="es-ES" sz="900" smtClean="0">
                <a:solidFill>
                  <a:srgbClr val="0070C0"/>
                </a:solidFill>
                <a:latin typeface="+mn-lt"/>
              </a:rPr>
              <a:pPr algn="r" eaLnBrk="1" hangingPunct="1">
                <a:defRPr/>
              </a:pPr>
              <a:t>‹Nº›</a:t>
            </a:fld>
            <a:endParaRPr lang="gl-ES" altLang="es-ES" sz="9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3492000" y="396000"/>
            <a:ext cx="4320000" cy="504000"/>
          </a:xfrm>
        </p:spPr>
        <p:txBody>
          <a:bodyPr/>
          <a:lstStyle>
            <a:lvl1pPr>
              <a:defRPr/>
            </a:lvl1pPr>
          </a:lstStyle>
          <a:p>
            <a:r>
              <a:rPr lang="es-ES" noProof="0" dirty="0"/>
              <a:t>Haga clic para modificar estilo de título</a:t>
            </a:r>
            <a:endParaRPr lang="gl-E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288" y="1196975"/>
            <a:ext cx="4068762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gl-ES" noProof="0" dirty="0"/>
          </a:p>
        </p:txBody>
      </p:sp>
      <p:sp>
        <p:nvSpPr>
          <p:cNvPr id="7" name="2 Marcador de contenido"/>
          <p:cNvSpPr>
            <a:spLocks noGrp="1"/>
          </p:cNvSpPr>
          <p:nvPr>
            <p:ph sz="half" idx="10"/>
          </p:nvPr>
        </p:nvSpPr>
        <p:spPr>
          <a:xfrm>
            <a:off x="4652169" y="1196975"/>
            <a:ext cx="4068762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gl-ES" noProof="0" dirty="0"/>
          </a:p>
        </p:txBody>
      </p:sp>
    </p:spTree>
    <p:extLst>
      <p:ext uri="{BB962C8B-B14F-4D97-AF65-F5344CB8AC3E}">
        <p14:creationId xmlns:p14="http://schemas.microsoft.com/office/powerpoint/2010/main" val="9185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1"/>
          <p:cNvSpPr txBox="1">
            <a:spLocks/>
          </p:cNvSpPr>
          <p:nvPr/>
        </p:nvSpPr>
        <p:spPr>
          <a:xfrm>
            <a:off x="6686550" y="6572250"/>
            <a:ext cx="2133600" cy="24765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folHlink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gl-ES" altLang="es-ES" sz="900" dirty="0">
                <a:solidFill>
                  <a:srgbClr val="0070C0"/>
                </a:solidFill>
                <a:latin typeface="+mn-lt"/>
              </a:rPr>
              <a:t>páxina </a:t>
            </a:r>
            <a:fld id="{27F85D74-7DE6-47BC-A2FC-E1B1BD41E9F5}" type="slidenum">
              <a:rPr lang="gl-ES" altLang="es-ES" sz="900" smtClean="0">
                <a:solidFill>
                  <a:srgbClr val="0070C0"/>
                </a:solidFill>
                <a:latin typeface="+mn-lt"/>
              </a:rPr>
              <a:pPr algn="r" eaLnBrk="1" hangingPunct="1">
                <a:defRPr/>
              </a:pPr>
              <a:t>‹Nº›</a:t>
            </a:fld>
            <a:endParaRPr lang="gl-ES" altLang="es-ES" sz="9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064029"/>
            <a:ext cx="4040188" cy="18869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0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025833"/>
            <a:ext cx="4040188" cy="31003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gl-ES" noProof="0" dirty="0"/>
          </a:p>
        </p:txBody>
      </p:sp>
      <p:sp>
        <p:nvSpPr>
          <p:cNvPr id="8" name="2 Marcador de texto"/>
          <p:cNvSpPr>
            <a:spLocks noGrp="1"/>
          </p:cNvSpPr>
          <p:nvPr>
            <p:ph type="body" idx="10"/>
          </p:nvPr>
        </p:nvSpPr>
        <p:spPr>
          <a:xfrm>
            <a:off x="4666456" y="1064029"/>
            <a:ext cx="4040188" cy="18869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0"/>
              <a:t>Editar el estilo de texto del patrón</a:t>
            </a:r>
          </a:p>
        </p:txBody>
      </p:sp>
      <p:sp>
        <p:nvSpPr>
          <p:cNvPr id="9" name="3 Marcador de contenido"/>
          <p:cNvSpPr>
            <a:spLocks noGrp="1"/>
          </p:cNvSpPr>
          <p:nvPr>
            <p:ph sz="half" idx="11"/>
          </p:nvPr>
        </p:nvSpPr>
        <p:spPr>
          <a:xfrm>
            <a:off x="4666456" y="3025833"/>
            <a:ext cx="4040188" cy="31003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gl-ES" noProof="0" dirty="0"/>
          </a:p>
        </p:txBody>
      </p:sp>
    </p:spTree>
    <p:extLst>
      <p:ext uri="{BB962C8B-B14F-4D97-AF65-F5344CB8AC3E}">
        <p14:creationId xmlns:p14="http://schemas.microsoft.com/office/powerpoint/2010/main" val="83127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23" Type="http://schemas.openxmlformats.org/officeDocument/2006/relationships/image" Target="../media/image9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000" y="396000"/>
            <a:ext cx="4320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gl-ES" altLang="es-ES" dirty="0"/>
              <a:t>Faga clic para inserir 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2915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l-ES" altLang="es-ES" dirty="0"/>
              <a:t>Faga clic para inserir texto</a:t>
            </a:r>
          </a:p>
        </p:txBody>
      </p:sp>
      <p:pic>
        <p:nvPicPr>
          <p:cNvPr id="1028" name="logoCixtec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8216" y="477930"/>
            <a:ext cx="925248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logoXunta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914" y="452331"/>
            <a:ext cx="1280353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logoGalicia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8" t="24170" r="12196" b="24170"/>
          <a:stretch>
            <a:fillRect/>
          </a:stretch>
        </p:blipFill>
        <p:spPr bwMode="auto">
          <a:xfrm>
            <a:off x="7925858" y="563298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169" y="6555154"/>
            <a:ext cx="1138154" cy="2096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59" r:id="rId2"/>
    <p:sldLayoutId id="2147484366" r:id="rId3"/>
    <p:sldLayoutId id="2147484367" r:id="rId4"/>
    <p:sldLayoutId id="2147484360" r:id="rId5"/>
    <p:sldLayoutId id="2147484362" r:id="rId6"/>
    <p:sldLayoutId id="2147484363" r:id="rId7"/>
    <p:sldLayoutId id="2147484364" r:id="rId8"/>
    <p:sldLayoutId id="2147484365" r:id="rId9"/>
    <p:sldLayoutId id="2147484368" r:id="rId10"/>
    <p:sldLayoutId id="2147484369" r:id="rId11"/>
    <p:sldLayoutId id="2147484370" r:id="rId12"/>
    <p:sldLayoutId id="2147484371" r:id="rId13"/>
  </p:sldLayoutIdLst>
  <p:hf hdr="0" ftr="0" dt="0"/>
  <p:txStyles>
    <p:titleStyle>
      <a:lvl1pPr algn="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1600">
          <a:solidFill>
            <a:srgbClr val="0070C0"/>
          </a:solidFill>
          <a:latin typeface="+mj-lt"/>
          <a:ea typeface="+mj-ea"/>
          <a:cs typeface="+mj-cs"/>
        </a:defRPr>
      </a:lvl1pPr>
      <a:lvl2pPr algn="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1600">
          <a:solidFill>
            <a:srgbClr val="0070C0"/>
          </a:solidFill>
          <a:latin typeface="Century Gothic" panose="020B0502020202020204" pitchFamily="34" charset="0"/>
        </a:defRPr>
      </a:lvl2pPr>
      <a:lvl3pPr algn="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1600">
          <a:solidFill>
            <a:srgbClr val="0070C0"/>
          </a:solidFill>
          <a:latin typeface="Century Gothic" panose="020B0502020202020204" pitchFamily="34" charset="0"/>
        </a:defRPr>
      </a:lvl3pPr>
      <a:lvl4pPr algn="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1600">
          <a:solidFill>
            <a:srgbClr val="0070C0"/>
          </a:solidFill>
          <a:latin typeface="Century Gothic" panose="020B0502020202020204" pitchFamily="34" charset="0"/>
        </a:defRPr>
      </a:lvl4pPr>
      <a:lvl5pPr algn="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1600">
          <a:solidFill>
            <a:srgbClr val="0070C0"/>
          </a:solidFill>
          <a:latin typeface="Century Gothic" panose="020B0502020202020204" pitchFamily="34" charset="0"/>
        </a:defRPr>
      </a:lvl5pPr>
      <a:lvl6pPr marL="457200" algn="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Verdana" pitchFamily="34" charset="0"/>
        </a:defRPr>
      </a:lvl6pPr>
      <a:lvl7pPr marL="914400" algn="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Verdana" pitchFamily="34" charset="0"/>
        </a:defRPr>
      </a:lvl7pPr>
      <a:lvl8pPr marL="1371600" algn="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Verdana" pitchFamily="34" charset="0"/>
        </a:defRPr>
      </a:lvl8pPr>
      <a:lvl9pPr marL="1828800" algn="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95000"/>
        </a:lnSpc>
        <a:spcBef>
          <a:spcPct val="0"/>
        </a:spcBef>
        <a:spcAft>
          <a:spcPct val="0"/>
        </a:spcAft>
        <a:defRPr sz="16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20"/>
        </a:buBlip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21"/>
        </a:buBlip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22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23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23"/>
        </a:buBlip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23"/>
        </a:buBlip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23"/>
        </a:buBlip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23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7.jpeg"/><Relationship Id="rId7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jpeg"/><Relationship Id="rId7" Type="http://schemas.openxmlformats.org/officeDocument/2006/relationships/image" Target="../media/image3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Lugar e data"/>
          <p:cNvSpPr txBox="1">
            <a:spLocks noChangeArrowheads="1"/>
          </p:cNvSpPr>
          <p:nvPr/>
        </p:nvSpPr>
        <p:spPr bwMode="auto">
          <a:xfrm>
            <a:off x="3925888" y="6154738"/>
            <a:ext cx="48783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195000"/>
              </a:lnSpc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</a:pPr>
            <a:r>
              <a:rPr lang="es-ES" altLang="es-ES" sz="1200" dirty="0">
                <a:latin typeface="+mn-lt"/>
              </a:rPr>
              <a:t>TPV-PC Xeito-</a:t>
            </a:r>
            <a:r>
              <a:rPr lang="es-ES" altLang="es-ES" sz="1200" dirty="0" err="1">
                <a:latin typeface="+mn-lt"/>
              </a:rPr>
              <a:t>PPago</a:t>
            </a:r>
            <a:r>
              <a:rPr lang="es-ES" altLang="es-ES" sz="1200" dirty="0">
                <a:latin typeface="+mn-lt"/>
              </a:rPr>
              <a:t> </a:t>
            </a:r>
            <a:r>
              <a:rPr lang="es-ES" altLang="es-ES" sz="1200" dirty="0" smtClean="0">
                <a:latin typeface="+mn-lt"/>
              </a:rPr>
              <a:t>v20220208gl</a:t>
            </a:r>
            <a:endParaRPr lang="gl-ES" altLang="es-ES" sz="1200" dirty="0">
              <a:latin typeface="+mn-lt"/>
            </a:endParaRPr>
          </a:p>
        </p:txBody>
      </p:sp>
      <p:sp>
        <p:nvSpPr>
          <p:cNvPr id="3074" name="Título"/>
          <p:cNvSpPr>
            <a:spLocks noGrp="1" noChangeArrowheads="1"/>
          </p:cNvSpPr>
          <p:nvPr>
            <p:ph type="ctrTitle"/>
          </p:nvPr>
        </p:nvSpPr>
        <p:spPr>
          <a:xfrm>
            <a:off x="223838" y="2908858"/>
            <a:ext cx="8686800" cy="2493183"/>
          </a:xfrm>
        </p:spPr>
        <p:txBody>
          <a:bodyPr>
            <a:spAutoFit/>
          </a:bodyPr>
          <a:lstStyle/>
          <a:p>
            <a:pPr algn="ctr">
              <a:defRPr/>
            </a:pPr>
            <a:r>
              <a:rPr lang="gl-ES" sz="3600" b="1" dirty="0">
                <a:latin typeface="+mj-lt"/>
              </a:rPr>
              <a:t>TPV-PC</a:t>
            </a:r>
            <a:r>
              <a:rPr lang="gl-ES" dirty="0">
                <a:latin typeface="+mj-lt"/>
              </a:rPr>
              <a:t/>
            </a:r>
            <a:br>
              <a:rPr lang="gl-ES" dirty="0">
                <a:latin typeface="+mj-lt"/>
              </a:rPr>
            </a:br>
            <a:r>
              <a:rPr lang="gl-ES" sz="1600" i="1" dirty="0"/>
              <a:t>Terminal de Punto de Venda PC</a:t>
            </a:r>
            <a:br>
              <a:rPr lang="gl-ES" sz="1600" i="1" dirty="0"/>
            </a:br>
            <a:r>
              <a:rPr lang="gl-ES" sz="3200" b="1" dirty="0"/>
              <a:t>Pago e presentación de autoliquidacións nos mostradores Atriga</a:t>
            </a:r>
            <a:r>
              <a:rPr lang="gl-ES" dirty="0"/>
              <a:t/>
            </a:r>
            <a:br>
              <a:rPr lang="gl-ES" dirty="0"/>
            </a:br>
            <a:r>
              <a:rPr lang="gl-ES" sz="2400" dirty="0"/>
              <a:t>Integración XEITO – </a:t>
            </a:r>
            <a:r>
              <a:rPr lang="gl-ES" sz="2400" dirty="0" err="1"/>
              <a:t>PPago</a:t>
            </a:r>
            <a:endParaRPr lang="gl-ES" sz="2400" dirty="0"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 rot="19888126">
            <a:off x="5212085" y="1573684"/>
            <a:ext cx="3778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FF0000"/>
                </a:solidFill>
              </a:rPr>
              <a:t>Borrador</a:t>
            </a:r>
            <a:endParaRPr lang="gl-E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/>
          <p:cNvSpPr txBox="1">
            <a:spLocks/>
          </p:cNvSpPr>
          <p:nvPr/>
        </p:nvSpPr>
        <p:spPr>
          <a:xfrm>
            <a:off x="289710" y="1104523"/>
            <a:ext cx="8265815" cy="71670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00000"/>
              </a:lnSpc>
            </a:pPr>
            <a:r>
              <a:rPr lang="gl-ES" kern="0" dirty="0"/>
              <a:t>É posible que o </a:t>
            </a:r>
            <a:r>
              <a:rPr lang="gl-ES" kern="0" dirty="0" err="1"/>
              <a:t>navegador</a:t>
            </a:r>
            <a:r>
              <a:rPr lang="gl-ES" kern="0" dirty="0"/>
              <a:t> solicite confirmación do usuario para lanzar o compoñente de escritorio e así habilitar o </a:t>
            </a:r>
            <a:r>
              <a:rPr lang="gl-ES" kern="0" dirty="0" smtClean="0"/>
              <a:t>terminal </a:t>
            </a:r>
            <a:r>
              <a:rPr lang="gl-ES" kern="0" dirty="0" err="1" smtClean="0"/>
              <a:t>PINpad</a:t>
            </a:r>
            <a:endParaRPr lang="es-ES" kern="0" dirty="0"/>
          </a:p>
          <a:p>
            <a:pPr marL="0" indent="0"/>
            <a:endParaRPr lang="es-ES" kern="0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3492000" y="396000"/>
            <a:ext cx="4320000" cy="503237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2pPr>
            <a:lvl3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3pPr>
            <a:lvl4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4pPr>
            <a:lvl5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5pPr>
            <a:lvl6pPr marL="4572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6pPr>
            <a:lvl7pPr marL="9144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kern="0" dirty="0"/>
              <a:t>Exemplo de uso. Modelo </a:t>
            </a:r>
            <a:r>
              <a:rPr lang="pt-BR" kern="0" dirty="0" err="1"/>
              <a:t>en</a:t>
            </a:r>
            <a:r>
              <a:rPr lang="pt-BR" kern="0" dirty="0"/>
              <a:t> papel.</a:t>
            </a:r>
            <a:endParaRPr lang="es-ES" kern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22" y="2054493"/>
            <a:ext cx="8484155" cy="317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8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>
          <a:xfrm>
            <a:off x="3492000" y="396000"/>
            <a:ext cx="4320000" cy="503237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2pPr>
            <a:lvl3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3pPr>
            <a:lvl4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4pPr>
            <a:lvl5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5pPr>
            <a:lvl6pPr marL="4572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6pPr>
            <a:lvl7pPr marL="9144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kern="0" dirty="0"/>
              <a:t>Exemplo de uso. </a:t>
            </a:r>
            <a:r>
              <a:rPr lang="pt-BR" kern="0" dirty="0" err="1" smtClean="0"/>
              <a:t>PINpad</a:t>
            </a:r>
            <a:endParaRPr lang="es-ES" kern="0" dirty="0"/>
          </a:p>
        </p:txBody>
      </p:sp>
      <p:sp>
        <p:nvSpPr>
          <p:cNvPr id="5" name="Marcador de texto 1"/>
          <p:cNvSpPr txBox="1">
            <a:spLocks/>
          </p:cNvSpPr>
          <p:nvPr/>
        </p:nvSpPr>
        <p:spPr>
          <a:xfrm>
            <a:off x="613049" y="1875754"/>
            <a:ext cx="2359675" cy="540000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1" fontAlgn="base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gl-ES" sz="1500" kern="0" dirty="0" smtClean="0"/>
              <a:t>Pago </a:t>
            </a:r>
            <a:r>
              <a:rPr lang="gl-ES" sz="1500" i="1" kern="0" dirty="0" err="1" smtClean="0"/>
              <a:t>Contactless</a:t>
            </a:r>
            <a:endParaRPr lang="es-ES" sz="1500" i="1" kern="0" dirty="0"/>
          </a:p>
        </p:txBody>
      </p:sp>
      <p:sp>
        <p:nvSpPr>
          <p:cNvPr id="6" name="Marcador de texto 1"/>
          <p:cNvSpPr txBox="1">
            <a:spLocks/>
          </p:cNvSpPr>
          <p:nvPr/>
        </p:nvSpPr>
        <p:spPr>
          <a:xfrm>
            <a:off x="3491999" y="1875754"/>
            <a:ext cx="2291150" cy="540000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1" fontAlgn="base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gl-ES" sz="1500" kern="0" dirty="0" smtClean="0"/>
              <a:t>Pago </a:t>
            </a:r>
            <a:r>
              <a:rPr lang="gl-ES" sz="1500" i="1" kern="0" dirty="0" smtClean="0"/>
              <a:t>tarxeta </a:t>
            </a:r>
            <a:br>
              <a:rPr lang="gl-ES" sz="1500" i="1" kern="0" dirty="0" smtClean="0"/>
            </a:br>
            <a:r>
              <a:rPr lang="gl-ES" sz="1500" i="1" kern="0" dirty="0" smtClean="0"/>
              <a:t>con </a:t>
            </a:r>
            <a:r>
              <a:rPr lang="gl-ES" sz="1500" i="1" kern="0" dirty="0" err="1" smtClean="0"/>
              <a:t>chip</a:t>
            </a:r>
            <a:endParaRPr lang="es-ES" sz="1500" i="1" kern="0" dirty="0"/>
          </a:p>
        </p:txBody>
      </p:sp>
      <p:sp>
        <p:nvSpPr>
          <p:cNvPr id="7" name="Marcador de texto 1"/>
          <p:cNvSpPr txBox="1">
            <a:spLocks/>
          </p:cNvSpPr>
          <p:nvPr/>
        </p:nvSpPr>
        <p:spPr>
          <a:xfrm>
            <a:off x="6496372" y="1875754"/>
            <a:ext cx="2117838" cy="540000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1" fontAlgn="base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gl-ES" sz="1500" kern="0" dirty="0" smtClean="0"/>
              <a:t>Pago </a:t>
            </a:r>
            <a:r>
              <a:rPr lang="gl-ES" sz="1500" i="1" kern="0" dirty="0" smtClean="0"/>
              <a:t>tarxeta con banda magnética</a:t>
            </a:r>
            <a:endParaRPr lang="es-ES" sz="1500" i="1" kern="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0" y="2415754"/>
            <a:ext cx="2359675" cy="3384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2415754"/>
            <a:ext cx="2291149" cy="3384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71" y="2415754"/>
            <a:ext cx="2117838" cy="3384000"/>
          </a:xfrm>
          <a:prstGeom prst="rect">
            <a:avLst/>
          </a:prstGeom>
        </p:spPr>
      </p:pic>
      <p:sp>
        <p:nvSpPr>
          <p:cNvPr id="10" name="Marcador de texto 1"/>
          <p:cNvSpPr txBox="1">
            <a:spLocks/>
          </p:cNvSpPr>
          <p:nvPr/>
        </p:nvSpPr>
        <p:spPr>
          <a:xfrm>
            <a:off x="613051" y="1381232"/>
            <a:ext cx="8001158" cy="33590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gl-ES" sz="1500" kern="0" dirty="0" smtClean="0"/>
              <a:t>Modalidades de tarxetas</a:t>
            </a:r>
            <a:endParaRPr lang="es-ES" sz="1500" i="1" kern="0" dirty="0"/>
          </a:p>
        </p:txBody>
      </p:sp>
    </p:spTree>
    <p:extLst>
      <p:ext uri="{BB962C8B-B14F-4D97-AF65-F5344CB8AC3E}">
        <p14:creationId xmlns:p14="http://schemas.microsoft.com/office/powerpoint/2010/main" val="25138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/>
          <p:cNvSpPr txBox="1">
            <a:spLocks/>
          </p:cNvSpPr>
          <p:nvPr/>
        </p:nvSpPr>
        <p:spPr>
          <a:xfrm>
            <a:off x="289710" y="1197832"/>
            <a:ext cx="8479454" cy="6962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00000"/>
              </a:lnSpc>
            </a:pPr>
            <a:r>
              <a:rPr lang="gl-ES" kern="0" dirty="0"/>
              <a:t>Unha</a:t>
            </a:r>
            <a:r>
              <a:rPr lang="es-ES" kern="0" dirty="0"/>
              <a:t> vez realizado o pago, se foi correcto, </a:t>
            </a:r>
            <a:r>
              <a:rPr lang="gl-ES" kern="0" dirty="0"/>
              <a:t>poderá</a:t>
            </a:r>
            <a:r>
              <a:rPr lang="es-ES" kern="0" dirty="0"/>
              <a:t> </a:t>
            </a:r>
            <a:r>
              <a:rPr lang="gl-ES" kern="0" dirty="0"/>
              <a:t>obterse</a:t>
            </a:r>
            <a:r>
              <a:rPr lang="es-ES" kern="0" dirty="0"/>
              <a:t> o </a:t>
            </a:r>
            <a:r>
              <a:rPr lang="gl-ES" kern="0" dirty="0"/>
              <a:t>xustificante</a:t>
            </a:r>
            <a:r>
              <a:rPr lang="es-ES" kern="0" dirty="0"/>
              <a:t> de pagamento </a:t>
            </a:r>
            <a:r>
              <a:rPr lang="gl-ES" kern="0" dirty="0"/>
              <a:t>premendo</a:t>
            </a:r>
            <a:r>
              <a:rPr lang="es-ES" kern="0" dirty="0"/>
              <a:t> </a:t>
            </a:r>
            <a:r>
              <a:rPr lang="es-ES" kern="0" dirty="0" smtClean="0"/>
              <a:t>na ligazón “</a:t>
            </a:r>
            <a:r>
              <a:rPr lang="es-ES" i="1" kern="0" dirty="0" err="1" smtClean="0"/>
              <a:t>Prema</a:t>
            </a:r>
            <a:r>
              <a:rPr lang="es-ES" i="1" kern="0" dirty="0" smtClean="0"/>
              <a:t> para descargar o recibo do pagamento</a:t>
            </a:r>
            <a:r>
              <a:rPr lang="es-ES" kern="0" dirty="0" smtClean="0"/>
              <a:t>”</a:t>
            </a:r>
            <a:endParaRPr lang="es-ES" kern="0" dirty="0"/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3492000" y="396000"/>
            <a:ext cx="4320000" cy="503237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2pPr>
            <a:lvl3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3pPr>
            <a:lvl4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4pPr>
            <a:lvl5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5pPr>
            <a:lvl6pPr marL="4572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6pPr>
            <a:lvl7pPr marL="9144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kern="0" dirty="0"/>
              <a:t>Exemplo de uso. Modelo </a:t>
            </a:r>
            <a:r>
              <a:rPr lang="pt-BR" kern="0" dirty="0" err="1"/>
              <a:t>en</a:t>
            </a:r>
            <a:r>
              <a:rPr lang="pt-BR" kern="0" dirty="0"/>
              <a:t> papel.</a:t>
            </a:r>
            <a:endParaRPr lang="es-ES" kern="0" dirty="0"/>
          </a:p>
        </p:txBody>
      </p:sp>
      <p:grpSp>
        <p:nvGrpSpPr>
          <p:cNvPr id="3" name="Grupo 2"/>
          <p:cNvGrpSpPr/>
          <p:nvPr/>
        </p:nvGrpSpPr>
        <p:grpSpPr>
          <a:xfrm>
            <a:off x="374836" y="2155026"/>
            <a:ext cx="8394328" cy="2827877"/>
            <a:chOff x="374836" y="2155026"/>
            <a:chExt cx="8394328" cy="2827877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36" y="2155026"/>
              <a:ext cx="8394328" cy="2827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ángulo 1"/>
            <p:cNvSpPr/>
            <p:nvPr/>
          </p:nvSpPr>
          <p:spPr bwMode="auto">
            <a:xfrm>
              <a:off x="2771192" y="3498979"/>
              <a:ext cx="858416" cy="35456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gl-ES" sz="1400" b="0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1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>
          <a:xfrm>
            <a:off x="3492000" y="396000"/>
            <a:ext cx="4320000" cy="503237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2pPr>
            <a:lvl3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3pPr>
            <a:lvl4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4pPr>
            <a:lvl5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5pPr>
            <a:lvl6pPr marL="4572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6pPr>
            <a:lvl7pPr marL="9144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kern="0" dirty="0"/>
              <a:t>Exemplo de uso. Modelo </a:t>
            </a:r>
            <a:r>
              <a:rPr lang="pt-BR" kern="0" dirty="0" err="1"/>
              <a:t>en</a:t>
            </a:r>
            <a:r>
              <a:rPr lang="pt-BR" kern="0" dirty="0"/>
              <a:t> papel.</a:t>
            </a:r>
            <a:endParaRPr lang="es-ES" kern="0" dirty="0"/>
          </a:p>
        </p:txBody>
      </p:sp>
      <p:sp>
        <p:nvSpPr>
          <p:cNvPr id="5" name="Marcador de texto 1"/>
          <p:cNvSpPr txBox="1">
            <a:spLocks/>
          </p:cNvSpPr>
          <p:nvPr/>
        </p:nvSpPr>
        <p:spPr>
          <a:xfrm>
            <a:off x="289710" y="1057869"/>
            <a:ext cx="8265815" cy="3697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00000"/>
              </a:lnSpc>
            </a:pPr>
            <a:r>
              <a:rPr lang="gl-ES" kern="0" dirty="0"/>
              <a:t>Exemplo de recibo de </a:t>
            </a:r>
            <a:r>
              <a:rPr lang="gl-ES" kern="0" dirty="0" smtClean="0"/>
              <a:t>pago con tarxeta:</a:t>
            </a:r>
            <a:endParaRPr lang="es-ES" kern="0" dirty="0"/>
          </a:p>
          <a:p>
            <a:pPr marL="0" indent="0"/>
            <a:endParaRPr lang="es-ES" kern="0" dirty="0"/>
          </a:p>
          <a:p>
            <a:pPr marL="0" indent="0"/>
            <a:endParaRPr lang="es-ES" kern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03" y="1404341"/>
            <a:ext cx="8064994" cy="495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"/>
          <p:cNvSpPr txBox="1">
            <a:spLocks/>
          </p:cNvSpPr>
          <p:nvPr/>
        </p:nvSpPr>
        <p:spPr>
          <a:xfrm>
            <a:off x="289710" y="973890"/>
            <a:ext cx="8265815" cy="64038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00000"/>
              </a:lnSpc>
            </a:pPr>
            <a:r>
              <a:rPr lang="gl-ES" kern="0" dirty="0" smtClean="0"/>
              <a:t>Realizado o pago, haberá que pechar o </a:t>
            </a:r>
            <a:r>
              <a:rPr lang="gl-ES" kern="0" dirty="0" err="1"/>
              <a:t>navegador</a:t>
            </a:r>
            <a:r>
              <a:rPr lang="gl-ES" kern="0" dirty="0"/>
              <a:t> </a:t>
            </a:r>
            <a:r>
              <a:rPr lang="gl-ES" kern="0" dirty="0" smtClean="0"/>
              <a:t>(plataforma </a:t>
            </a:r>
            <a:r>
              <a:rPr lang="gl-ES" kern="0" dirty="0"/>
              <a:t>de </a:t>
            </a:r>
            <a:r>
              <a:rPr lang="gl-ES" kern="0" dirty="0" smtClean="0"/>
              <a:t>pago) </a:t>
            </a:r>
            <a:r>
              <a:rPr lang="gl-ES" kern="0" dirty="0"/>
              <a:t>e </a:t>
            </a:r>
            <a:r>
              <a:rPr lang="gl-ES" kern="0" dirty="0" err="1" smtClean="0"/>
              <a:t>voltar</a:t>
            </a:r>
            <a:r>
              <a:rPr lang="gl-ES" kern="0" dirty="0" smtClean="0"/>
              <a:t> </a:t>
            </a:r>
            <a:r>
              <a:rPr lang="gl-ES" kern="0" dirty="0"/>
              <a:t>á pantalla </a:t>
            </a:r>
            <a:r>
              <a:rPr lang="gl-ES" kern="0" dirty="0" smtClean="0"/>
              <a:t>Xeito-DIFER. Para continuar e ver o estado do pago TPV-PC, cómpre </a:t>
            </a:r>
            <a:r>
              <a:rPr lang="gl-ES" kern="0" dirty="0"/>
              <a:t>pechar o panel de </a:t>
            </a:r>
            <a:r>
              <a:rPr lang="gl-ES" kern="0" dirty="0" smtClean="0"/>
              <a:t>confirmación</a:t>
            </a:r>
            <a:endParaRPr lang="es-ES" kern="0" dirty="0"/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3492000" y="396000"/>
            <a:ext cx="4320000" cy="503237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2pPr>
            <a:lvl3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3pPr>
            <a:lvl4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4pPr>
            <a:lvl5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5pPr>
            <a:lvl6pPr marL="4572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6pPr>
            <a:lvl7pPr marL="9144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kern="0" dirty="0"/>
              <a:t>Exemplo de uso. Modelo </a:t>
            </a:r>
            <a:r>
              <a:rPr lang="pt-BR" kern="0" dirty="0" err="1"/>
              <a:t>en</a:t>
            </a:r>
            <a:r>
              <a:rPr lang="pt-BR" kern="0" dirty="0"/>
              <a:t> papel.</a:t>
            </a:r>
            <a:endParaRPr lang="es-ES" kern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2" y="1744910"/>
            <a:ext cx="6894396" cy="46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7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/>
          <p:cNvSpPr txBox="1">
            <a:spLocks/>
          </p:cNvSpPr>
          <p:nvPr/>
        </p:nvSpPr>
        <p:spPr>
          <a:xfrm>
            <a:off x="289710" y="1104524"/>
            <a:ext cx="8265815" cy="1280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00000"/>
              </a:lnSpc>
            </a:pPr>
            <a:r>
              <a:rPr lang="gl-ES" kern="0" dirty="0"/>
              <a:t>Na pantalla DIFER, amosarase unha mensaxe resaltada en vermello indicando o </a:t>
            </a:r>
            <a:r>
              <a:rPr lang="gl-ES" kern="0" dirty="0" smtClean="0"/>
              <a:t>estado do pago. Poderase </a:t>
            </a:r>
            <a:r>
              <a:rPr lang="gl-ES" kern="0" dirty="0"/>
              <a:t>consultar o documento xustificante de dito </a:t>
            </a:r>
            <a:r>
              <a:rPr lang="gl-ES" kern="0" dirty="0" smtClean="0"/>
              <a:t>pago, cando estea finalizado (</a:t>
            </a:r>
            <a:r>
              <a:rPr lang="gl-ES" i="1" kern="0" dirty="0" smtClean="0"/>
              <a:t>Pago realizado</a:t>
            </a:r>
            <a:r>
              <a:rPr lang="gl-ES" kern="0" dirty="0" smtClean="0"/>
              <a:t>). </a:t>
            </a:r>
          </a:p>
          <a:p>
            <a:pPr marL="0" indent="0" algn="just">
              <a:lnSpc>
                <a:spcPct val="100000"/>
              </a:lnSpc>
            </a:pPr>
            <a:r>
              <a:rPr lang="gl-ES" kern="0" dirty="0" smtClean="0"/>
              <a:t>É importante comprobar que o pago se realizou, xa que tras finalizar o pago, actualizaranse aquí os datos contables da autoliquidación.</a:t>
            </a:r>
            <a:endParaRPr lang="es-ES" kern="0" dirty="0"/>
          </a:p>
          <a:p>
            <a:pPr marL="0" indent="0"/>
            <a:endParaRPr lang="es-ES" kern="0" dirty="0"/>
          </a:p>
          <a:p>
            <a:pPr marL="0" indent="0"/>
            <a:endParaRPr lang="es-ES" kern="0" dirty="0"/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3492000" y="396000"/>
            <a:ext cx="4320000" cy="503237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2pPr>
            <a:lvl3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3pPr>
            <a:lvl4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4pPr>
            <a:lvl5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5pPr>
            <a:lvl6pPr marL="4572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6pPr>
            <a:lvl7pPr marL="9144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kern="0" dirty="0"/>
              <a:t>Exemplo de uso. Modelo </a:t>
            </a:r>
            <a:r>
              <a:rPr lang="pt-BR" kern="0" dirty="0" err="1"/>
              <a:t>en</a:t>
            </a:r>
            <a:r>
              <a:rPr lang="pt-BR" kern="0" dirty="0"/>
              <a:t> papel.</a:t>
            </a:r>
            <a:endParaRPr lang="es-ES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32" y="2385060"/>
            <a:ext cx="5965170" cy="404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1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>
          <a:xfrm>
            <a:off x="3492000" y="396000"/>
            <a:ext cx="4320000" cy="503237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2pPr>
            <a:lvl3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3pPr>
            <a:lvl4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4pPr>
            <a:lvl5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5pPr>
            <a:lvl6pPr marL="4572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6pPr>
            <a:lvl7pPr marL="9144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kern="0" dirty="0"/>
              <a:t>Exemplo de uso. Modelo </a:t>
            </a:r>
            <a:r>
              <a:rPr lang="pt-BR" kern="0" dirty="0" err="1"/>
              <a:t>en</a:t>
            </a:r>
            <a:r>
              <a:rPr lang="pt-BR" kern="0" dirty="0"/>
              <a:t> papel.</a:t>
            </a:r>
            <a:endParaRPr lang="es-ES" kern="0" dirty="0"/>
          </a:p>
        </p:txBody>
      </p:sp>
      <p:sp>
        <p:nvSpPr>
          <p:cNvPr id="7" name="Marcador de texto 1"/>
          <p:cNvSpPr txBox="1">
            <a:spLocks/>
          </p:cNvSpPr>
          <p:nvPr/>
        </p:nvSpPr>
        <p:spPr>
          <a:xfrm>
            <a:off x="519235" y="1178362"/>
            <a:ext cx="8265815" cy="4197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00000"/>
              </a:lnSpc>
            </a:pPr>
            <a:r>
              <a:rPr lang="gl-ES" kern="0" dirty="0"/>
              <a:t>Finalizado o proceso, pode obter o selo correspondente á operación:</a:t>
            </a:r>
          </a:p>
          <a:p>
            <a:pPr marL="0" indent="0" algn="just"/>
            <a:endParaRPr lang="es-ES" kern="0" dirty="0"/>
          </a:p>
          <a:p>
            <a:pPr marL="0" indent="0"/>
            <a:endParaRPr lang="es-ES" kern="0" dirty="0"/>
          </a:p>
          <a:p>
            <a:pPr marL="0" indent="0"/>
            <a:endParaRPr lang="es-ES" kern="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01" y="1674305"/>
            <a:ext cx="6990398" cy="455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2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/>
          <p:cNvSpPr txBox="1">
            <a:spLocks/>
          </p:cNvSpPr>
          <p:nvPr/>
        </p:nvSpPr>
        <p:spPr>
          <a:xfrm>
            <a:off x="439089" y="1085266"/>
            <a:ext cx="8265815" cy="7715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00000"/>
              </a:lnSpc>
            </a:pPr>
            <a:r>
              <a:rPr lang="gl-ES" b="1" i="1" kern="0" dirty="0" smtClean="0"/>
              <a:t>Caso especial</a:t>
            </a:r>
            <a:r>
              <a:rPr lang="gl-ES" kern="0" dirty="0" smtClean="0"/>
              <a:t>: segundo indique a autoliquidación, na </a:t>
            </a:r>
            <a:r>
              <a:rPr lang="gl-ES" kern="0" dirty="0"/>
              <a:t>pantalla </a:t>
            </a:r>
            <a:r>
              <a:rPr lang="gl-ES" kern="0" dirty="0" smtClean="0"/>
              <a:t>DIFER pódese realizar o pago dunha parte do importe pendente, indicando no apartado de </a:t>
            </a:r>
            <a:r>
              <a:rPr lang="gl-ES" kern="0" dirty="0" err="1" smtClean="0"/>
              <a:t>desglose</a:t>
            </a:r>
            <a:r>
              <a:rPr lang="gl-ES" kern="0" dirty="0" smtClean="0"/>
              <a:t> de </a:t>
            </a:r>
            <a:r>
              <a:rPr lang="gl-ES" i="1" kern="0" dirty="0"/>
              <a:t>I</a:t>
            </a:r>
            <a:r>
              <a:rPr lang="gl-ES" i="1" kern="0" dirty="0" smtClean="0"/>
              <a:t>mportes iniciais do pago</a:t>
            </a:r>
            <a:r>
              <a:rPr lang="gl-ES" kern="0" dirty="0" smtClean="0"/>
              <a:t> o importe a pagar por TPV e o resto de importes que deberán sumar o total:</a:t>
            </a:r>
            <a:endParaRPr lang="gl-ES" kern="0" dirty="0"/>
          </a:p>
          <a:p>
            <a:pPr marL="0" indent="0" algn="just"/>
            <a:endParaRPr lang="es-ES" kern="0" dirty="0"/>
          </a:p>
          <a:p>
            <a:pPr marL="0" indent="0"/>
            <a:endParaRPr lang="es-ES" kern="0" dirty="0"/>
          </a:p>
          <a:p>
            <a:pPr marL="0" indent="0"/>
            <a:endParaRPr lang="es-ES" kern="0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3492000" y="396000"/>
            <a:ext cx="4320000" cy="503237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2pPr>
            <a:lvl3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3pPr>
            <a:lvl4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4pPr>
            <a:lvl5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5pPr>
            <a:lvl6pPr marL="4572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6pPr>
            <a:lvl7pPr marL="9144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gl-ES" kern="0" dirty="0" smtClean="0"/>
              <a:t>Exemplo de uso: pago “parcial”</a:t>
            </a:r>
            <a:endParaRPr lang="gl-ES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83" y="1965500"/>
            <a:ext cx="6620426" cy="44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0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/>
          <p:cNvSpPr txBox="1">
            <a:spLocks/>
          </p:cNvSpPr>
          <p:nvPr/>
        </p:nvSpPr>
        <p:spPr>
          <a:xfrm>
            <a:off x="439089" y="1113260"/>
            <a:ext cx="8265815" cy="81817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00000"/>
              </a:lnSpc>
            </a:pPr>
            <a:endParaRPr lang="gl-ES" kern="0" dirty="0"/>
          </a:p>
          <a:p>
            <a:pPr marL="0" indent="0" algn="just">
              <a:lnSpc>
                <a:spcPct val="100000"/>
              </a:lnSpc>
            </a:pPr>
            <a:r>
              <a:rPr lang="gl-ES" kern="0" dirty="0"/>
              <a:t>Na </a:t>
            </a:r>
            <a:r>
              <a:rPr lang="gl-ES" kern="0" dirty="0" smtClean="0"/>
              <a:t>pasarela amosará o importe que indicamos na pantalla Xeito-DIFER</a:t>
            </a:r>
            <a:endParaRPr lang="gl-ES" kern="0" dirty="0"/>
          </a:p>
          <a:p>
            <a:pPr marL="0" indent="0" algn="just"/>
            <a:endParaRPr lang="es-ES" kern="0" dirty="0"/>
          </a:p>
          <a:p>
            <a:pPr marL="0" indent="0"/>
            <a:endParaRPr lang="es-ES" kern="0" dirty="0"/>
          </a:p>
          <a:p>
            <a:pPr marL="0" indent="0"/>
            <a:endParaRPr lang="es-ES" kern="0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3492000" y="396000"/>
            <a:ext cx="4320000" cy="503237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2pPr>
            <a:lvl3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3pPr>
            <a:lvl4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4pPr>
            <a:lvl5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5pPr>
            <a:lvl6pPr marL="4572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6pPr>
            <a:lvl7pPr marL="9144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gl-ES" kern="0" dirty="0" smtClean="0"/>
              <a:t>Exemplo </a:t>
            </a:r>
            <a:r>
              <a:rPr lang="gl-ES" kern="0" dirty="0"/>
              <a:t>de uso: pago “parcial</a:t>
            </a:r>
            <a:r>
              <a:rPr lang="gl-ES" kern="0" dirty="0" smtClean="0"/>
              <a:t>”</a:t>
            </a:r>
            <a:endParaRPr lang="gl-ES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43" y="2337173"/>
            <a:ext cx="8371914" cy="281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9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/>
          <p:cNvSpPr txBox="1">
            <a:spLocks/>
          </p:cNvSpPr>
          <p:nvPr/>
        </p:nvSpPr>
        <p:spPr>
          <a:xfrm>
            <a:off x="439089" y="1113260"/>
            <a:ext cx="8265815" cy="63179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00000"/>
              </a:lnSpc>
            </a:pPr>
            <a:r>
              <a:rPr lang="gl-ES" kern="0" dirty="0" smtClean="0"/>
              <a:t>Tras finalizar o pago, pódese observar o importe pagado por TPV, que pasou a importe ingresado, e que a débeda pendente diminuíu dito importe:</a:t>
            </a:r>
            <a:endParaRPr lang="gl-ES" kern="0" dirty="0"/>
          </a:p>
          <a:p>
            <a:pPr marL="0" indent="0" algn="just"/>
            <a:endParaRPr lang="es-ES" kern="0" dirty="0"/>
          </a:p>
          <a:p>
            <a:pPr marL="0" indent="0"/>
            <a:endParaRPr lang="es-ES" kern="0" dirty="0"/>
          </a:p>
          <a:p>
            <a:pPr marL="0" indent="0"/>
            <a:endParaRPr lang="es-ES" kern="0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3492000" y="396000"/>
            <a:ext cx="4320000" cy="503237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2pPr>
            <a:lvl3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3pPr>
            <a:lvl4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4pPr>
            <a:lvl5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5pPr>
            <a:lvl6pPr marL="4572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6pPr>
            <a:lvl7pPr marL="9144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gl-ES" kern="0" dirty="0"/>
              <a:t>Exemplo de uso: pago “</a:t>
            </a:r>
            <a:r>
              <a:rPr lang="gl-ES" kern="0" dirty="0" smtClean="0"/>
              <a:t>parcial”</a:t>
            </a:r>
            <a:endParaRPr lang="gl-ES" kern="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58" y="1921753"/>
            <a:ext cx="6675475" cy="44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3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Índice"/>
          <p:cNvSpPr>
            <a:spLocks noGrp="1"/>
          </p:cNvSpPr>
          <p:nvPr>
            <p:ph type="body" sz="quarter" idx="10"/>
          </p:nvPr>
        </p:nvSpPr>
        <p:spPr>
          <a:xfrm>
            <a:off x="858417" y="1520890"/>
            <a:ext cx="7564870" cy="3853542"/>
          </a:xfrm>
        </p:spPr>
        <p:txBody>
          <a:bodyPr/>
          <a:lstStyle/>
          <a:p>
            <a:pPr marL="177800" indent="0">
              <a:buNone/>
            </a:pPr>
            <a:r>
              <a:rPr lang="gl-ES" altLang="es-ES" sz="1500" dirty="0"/>
              <a:t>Introdución</a:t>
            </a:r>
          </a:p>
          <a:p>
            <a:pPr marL="177800" indent="0">
              <a:buNone/>
            </a:pPr>
            <a:r>
              <a:rPr lang="gl-ES" altLang="es-ES" sz="1500" dirty="0"/>
              <a:t>Exemplo de uso</a:t>
            </a:r>
          </a:p>
          <a:p>
            <a:pPr marL="541338" lvl="1" indent="-187325">
              <a:buFont typeface="Wingdings" panose="05000000000000000000" pitchFamily="2" charset="2"/>
              <a:buChar char="§"/>
            </a:pPr>
            <a:r>
              <a:rPr lang="gl-ES" altLang="es-ES" sz="1500" dirty="0">
                <a:solidFill>
                  <a:srgbClr val="0070C0"/>
                </a:solidFill>
              </a:rPr>
              <a:t>Presentación en </a:t>
            </a:r>
            <a:r>
              <a:rPr lang="gl-ES" altLang="es-ES" sz="1500" dirty="0" smtClean="0">
                <a:solidFill>
                  <a:srgbClr val="0070C0"/>
                </a:solidFill>
              </a:rPr>
              <a:t>papel</a:t>
            </a:r>
          </a:p>
          <a:p>
            <a:pPr marL="541338" lvl="1" indent="-187325">
              <a:buFont typeface="Wingdings" panose="05000000000000000000" pitchFamily="2" charset="2"/>
              <a:buChar char="§"/>
            </a:pPr>
            <a:r>
              <a:rPr lang="es-ES" altLang="es-ES" sz="1500" dirty="0" smtClean="0">
                <a:solidFill>
                  <a:srgbClr val="0070C0"/>
                </a:solidFill>
              </a:rPr>
              <a:t>Caso especial: pago “parcial”</a:t>
            </a:r>
            <a:endParaRPr lang="gl-ES" altLang="es-ES" sz="1500" dirty="0">
              <a:solidFill>
                <a:srgbClr val="0070C0"/>
              </a:solidFill>
            </a:endParaRPr>
          </a:p>
          <a:p>
            <a:pPr marL="541338" lvl="1" indent="-187325">
              <a:buFont typeface="Wingdings" panose="05000000000000000000" pitchFamily="2" charset="2"/>
              <a:buChar char="§"/>
            </a:pPr>
            <a:r>
              <a:rPr lang="gl-ES" altLang="es-ES" sz="1500" dirty="0">
                <a:solidFill>
                  <a:srgbClr val="0070C0"/>
                </a:solidFill>
              </a:rPr>
              <a:t>Modelo </a:t>
            </a:r>
            <a:r>
              <a:rPr lang="gl-ES" altLang="es-ES" sz="1500" dirty="0" smtClean="0">
                <a:solidFill>
                  <a:srgbClr val="0070C0"/>
                </a:solidFill>
              </a:rPr>
              <a:t>presencial confección online OVT</a:t>
            </a:r>
            <a:endParaRPr lang="gl-ES" altLang="es-ES" sz="1500" dirty="0">
              <a:solidFill>
                <a:srgbClr val="0070C0"/>
              </a:solidFill>
            </a:endParaRPr>
          </a:p>
          <a:p>
            <a:pPr marL="177800" lvl="1" indent="0">
              <a:buNone/>
            </a:pPr>
            <a:endParaRPr lang="gl-ES" altLang="es-ES" sz="1500" dirty="0" smtClean="0">
              <a:solidFill>
                <a:srgbClr val="0070C0"/>
              </a:solidFill>
            </a:endParaRPr>
          </a:p>
          <a:p>
            <a:pPr marL="177800" lvl="1" indent="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gl-ES" altLang="es-ES" sz="1500" dirty="0">
                <a:solidFill>
                  <a:srgbClr val="0070C0"/>
                </a:solidFill>
                <a:ea typeface="+mn-ea"/>
                <a:cs typeface="+mn-cs"/>
              </a:rPr>
              <a:t>Anexo I: Xestión do pago</a:t>
            </a:r>
          </a:p>
          <a:p>
            <a:pPr marL="177800" lvl="1" indent="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gl-ES" altLang="es-ES" sz="1500" dirty="0">
                <a:solidFill>
                  <a:srgbClr val="0070C0"/>
                </a:solidFill>
                <a:ea typeface="+mn-ea"/>
                <a:cs typeface="+mn-cs"/>
              </a:rPr>
              <a:t>Anexo II: Preguntas frecuentes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gl-ES" sz="2400" kern="1200" dirty="0">
                <a:latin typeface="+mn-lt"/>
              </a:rPr>
              <a:t>Índice</a:t>
            </a:r>
            <a:endParaRPr lang="gl-E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4445" y="3164754"/>
            <a:ext cx="8686800" cy="1071341"/>
          </a:xfrm>
        </p:spPr>
        <p:txBody>
          <a:bodyPr/>
          <a:lstStyle/>
          <a:p>
            <a:pPr algn="ctr"/>
            <a:r>
              <a:rPr lang="es-ES" dirty="0"/>
              <a:t>Anexo I</a:t>
            </a:r>
            <a:br>
              <a:rPr lang="es-ES" dirty="0"/>
            </a:br>
            <a:r>
              <a:rPr lang="es-ES" dirty="0"/>
              <a:t>Xestión do pago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35307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/>
          <p:cNvSpPr txBox="1">
            <a:spLocks/>
          </p:cNvSpPr>
          <p:nvPr/>
        </p:nvSpPr>
        <p:spPr>
          <a:xfrm>
            <a:off x="439089" y="1075936"/>
            <a:ext cx="8265815" cy="92081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00000"/>
              </a:lnSpc>
            </a:pPr>
            <a:endParaRPr lang="gl-ES" kern="0" dirty="0"/>
          </a:p>
          <a:p>
            <a:pPr marL="0" indent="0" algn="just">
              <a:lnSpc>
                <a:spcPct val="100000"/>
              </a:lnSpc>
            </a:pPr>
            <a:r>
              <a:rPr lang="gl-ES" kern="0" dirty="0"/>
              <a:t>Na pantalla DIFER, se temos un pago iniciado pero sen finalizar, poderase anular dito </a:t>
            </a:r>
            <a:r>
              <a:rPr lang="gl-ES" kern="0" dirty="0" smtClean="0"/>
              <a:t>pago. Para iso, haberá que marcar a casiña “</a:t>
            </a:r>
            <a:r>
              <a:rPr lang="gl-ES" i="1" kern="0" dirty="0" smtClean="0"/>
              <a:t>Confirmar anulación pago</a:t>
            </a:r>
            <a:r>
              <a:rPr lang="gl-ES" kern="0" dirty="0" smtClean="0"/>
              <a:t>”</a:t>
            </a:r>
            <a:endParaRPr lang="es-ES" kern="0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3492000" y="396000"/>
            <a:ext cx="4320000" cy="503237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2pPr>
            <a:lvl3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3pPr>
            <a:lvl4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4pPr>
            <a:lvl5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5pPr>
            <a:lvl6pPr marL="4572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6pPr>
            <a:lvl7pPr marL="9144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gl-ES" kern="0" dirty="0"/>
              <a:t>Anexo I: Xestión do pago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83" y="1927933"/>
            <a:ext cx="6651026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2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"/>
          <p:cNvSpPr txBox="1">
            <a:spLocks/>
          </p:cNvSpPr>
          <p:nvPr/>
        </p:nvSpPr>
        <p:spPr>
          <a:xfrm>
            <a:off x="439090" y="5795036"/>
            <a:ext cx="8265815" cy="60577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gl-ES" kern="0" dirty="0"/>
              <a:t>Os botóns &lt;</a:t>
            </a:r>
            <a:r>
              <a:rPr lang="gl-ES" b="1" kern="0" dirty="0"/>
              <a:t>Anular Pago</a:t>
            </a:r>
            <a:r>
              <a:rPr lang="gl-ES" kern="0" dirty="0"/>
              <a:t>&gt; e &lt;</a:t>
            </a:r>
            <a:r>
              <a:rPr lang="gl-ES" b="1" kern="0" dirty="0"/>
              <a:t>Pago TPV</a:t>
            </a:r>
            <a:r>
              <a:rPr lang="gl-ES" kern="0" dirty="0"/>
              <a:t>&gt; habilitaranse só cando se cumpran certas condicións que permitan as accións correspondentes.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3492000" y="396000"/>
            <a:ext cx="4320000" cy="503237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2pPr>
            <a:lvl3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3pPr>
            <a:lvl4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4pPr>
            <a:lvl5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5pPr>
            <a:lvl6pPr marL="4572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6pPr>
            <a:lvl7pPr marL="9144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gl-ES" kern="0" dirty="0"/>
              <a:t>Anexo I: Xestión do pago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54" y="1161000"/>
            <a:ext cx="6710886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8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/>
          <p:cNvSpPr txBox="1">
            <a:spLocks/>
          </p:cNvSpPr>
          <p:nvPr/>
        </p:nvSpPr>
        <p:spPr>
          <a:xfrm>
            <a:off x="439089" y="1113260"/>
            <a:ext cx="8265815" cy="64089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00000"/>
              </a:lnSpc>
            </a:pPr>
            <a:r>
              <a:rPr lang="gl-ES" kern="0" dirty="0"/>
              <a:t>Premendo na ligazón “</a:t>
            </a:r>
            <a:r>
              <a:rPr lang="gl-ES" b="1" kern="0" dirty="0"/>
              <a:t>Consulta </a:t>
            </a:r>
            <a:r>
              <a:rPr lang="gl-ES" b="1" kern="0" dirty="0" err="1"/>
              <a:t>Redsýs</a:t>
            </a:r>
            <a:r>
              <a:rPr lang="gl-ES" kern="0" dirty="0"/>
              <a:t>” o usuario poderá acceder á consola de administración </a:t>
            </a:r>
            <a:r>
              <a:rPr lang="gl-ES" kern="0" dirty="0" err="1"/>
              <a:t>Redsýs</a:t>
            </a:r>
            <a:r>
              <a:rPr lang="gl-ES" kern="0" dirty="0"/>
              <a:t> para consultar/comprobar o estado do pago:</a:t>
            </a:r>
          </a:p>
          <a:p>
            <a:pPr marL="0" indent="0" algn="just"/>
            <a:endParaRPr lang="es-ES" kern="0" dirty="0"/>
          </a:p>
          <a:p>
            <a:pPr marL="0" indent="0"/>
            <a:endParaRPr lang="es-ES" kern="0" dirty="0"/>
          </a:p>
          <a:p>
            <a:pPr marL="0" indent="0"/>
            <a:endParaRPr lang="es-ES" kern="0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3492000" y="396000"/>
            <a:ext cx="4320000" cy="503237"/>
          </a:xfrm>
          <a:prstGeom prst="rect">
            <a:avLst/>
          </a:prstGeom>
        </p:spPr>
        <p:txBody>
          <a:bodyPr anchor="ctr"/>
          <a:lstStyle>
            <a:lvl1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2pPr>
            <a:lvl3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3pPr>
            <a:lvl4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4pPr>
            <a:lvl5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5pPr>
            <a:lvl6pPr marL="4572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6pPr>
            <a:lvl7pPr marL="9144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gl-ES" kern="0" dirty="0"/>
              <a:t>Anexo I: Xestión do pago</a:t>
            </a:r>
          </a:p>
        </p:txBody>
      </p:sp>
      <p:cxnSp>
        <p:nvCxnSpPr>
          <p:cNvPr id="8" name="Conector recto de flecha 7"/>
          <p:cNvCxnSpPr/>
          <p:nvPr/>
        </p:nvCxnSpPr>
        <p:spPr bwMode="auto">
          <a:xfrm flipH="1">
            <a:off x="5848539" y="3322622"/>
            <a:ext cx="1077362" cy="561315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86" y="1754157"/>
            <a:ext cx="6051056" cy="462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4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4445" y="3164754"/>
            <a:ext cx="8686800" cy="1071341"/>
          </a:xfrm>
        </p:spPr>
        <p:txBody>
          <a:bodyPr/>
          <a:lstStyle/>
          <a:p>
            <a:pPr algn="ctr"/>
            <a:r>
              <a:rPr lang="es-ES" dirty="0"/>
              <a:t>Anexo II</a:t>
            </a:r>
            <a:br>
              <a:rPr lang="es-ES" dirty="0"/>
            </a:br>
            <a:r>
              <a:rPr lang="es-ES" dirty="0"/>
              <a:t>FAQ: preguntas frecuentes</a:t>
            </a:r>
            <a:br>
              <a:rPr lang="es-ES" dirty="0"/>
            </a:br>
            <a:endParaRPr lang="gl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57B544B-7905-474C-9A93-C42640A8DC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768" y="1255713"/>
            <a:ext cx="8238743" cy="4970462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PROBLEMAS DE OPERATIVA CO </a:t>
            </a:r>
            <a:r>
              <a:rPr lang="es-ES" b="1" dirty="0" err="1"/>
              <a:t>PINPAD</a:t>
            </a:r>
            <a:endParaRPr lang="es-ES" b="1" dirty="0"/>
          </a:p>
          <a:p>
            <a:pPr marL="0" indent="0">
              <a:buNone/>
            </a:pPr>
            <a:r>
              <a:rPr lang="es-ES" b="1" dirty="0"/>
              <a:t>O </a:t>
            </a:r>
            <a:r>
              <a:rPr lang="es-ES" b="1" dirty="0" err="1"/>
              <a:t>PinPad</a:t>
            </a:r>
            <a:r>
              <a:rPr lang="es-ES" b="1" dirty="0"/>
              <a:t> non se inicializa correctamente</a:t>
            </a:r>
            <a:br>
              <a:rPr lang="es-ES" b="1" dirty="0"/>
            </a:br>
            <a:r>
              <a:rPr lang="es-ES" dirty="0" err="1"/>
              <a:t>Ocorre</a:t>
            </a:r>
            <a:r>
              <a:rPr lang="es-ES" dirty="0"/>
              <a:t> cando o usuario lanza a operación de pago mediante a plataforma de pagos pero o terminal non </a:t>
            </a:r>
            <a:r>
              <a:rPr lang="es-ES" dirty="0" err="1"/>
              <a:t>amosa</a:t>
            </a:r>
            <a:r>
              <a:rPr lang="es-ES" dirty="0"/>
              <a:t> a pantalla para pagar </a:t>
            </a:r>
            <a:r>
              <a:rPr lang="es-ES" dirty="0" err="1"/>
              <a:t>co</a:t>
            </a:r>
            <a:r>
              <a:rPr lang="es-ES" dirty="0"/>
              <a:t> importe da mesma.</a:t>
            </a:r>
          </a:p>
          <a:p>
            <a:pPr marL="0" indent="0">
              <a:buNone/>
            </a:pPr>
            <a:r>
              <a:rPr lang="es-ES" dirty="0" err="1"/>
              <a:t>PPAGO</a:t>
            </a:r>
            <a:r>
              <a:rPr lang="es-ES" dirty="0"/>
              <a:t> mostrará o </a:t>
            </a:r>
            <a:r>
              <a:rPr lang="es-ES" dirty="0" err="1"/>
              <a:t>seguinte</a:t>
            </a:r>
            <a:r>
              <a:rPr lang="es-ES" dirty="0"/>
              <a:t> erro: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Pode deberse a varias causas:</a:t>
            </a:r>
          </a:p>
          <a:p>
            <a:pPr>
              <a:spcAft>
                <a:spcPts val="0"/>
              </a:spcAft>
            </a:pPr>
            <a:r>
              <a:rPr lang="es-ES" dirty="0"/>
              <a:t>O terminal non está conectado </a:t>
            </a:r>
            <a:r>
              <a:rPr lang="es-ES" dirty="0" err="1"/>
              <a:t>ao</a:t>
            </a:r>
            <a:r>
              <a:rPr lang="es-ES" dirty="0"/>
              <a:t> equipo cliente.</a:t>
            </a:r>
          </a:p>
          <a:p>
            <a:pPr>
              <a:spcAft>
                <a:spcPts val="0"/>
              </a:spcAft>
            </a:pPr>
            <a:r>
              <a:rPr lang="es-ES" dirty="0"/>
              <a:t>Os drivers do terminal non están instalados no equipo cliente.</a:t>
            </a:r>
          </a:p>
          <a:p>
            <a:pPr>
              <a:spcAft>
                <a:spcPts val="0"/>
              </a:spcAft>
            </a:pPr>
            <a:r>
              <a:rPr lang="es-ES" dirty="0"/>
              <a:t>O terminal non ten ben configurado o porto COM no administrador de dispositivos de Windows e no portal de administración de </a:t>
            </a:r>
            <a:r>
              <a:rPr lang="es-ES" dirty="0" err="1"/>
              <a:t>Redsys</a:t>
            </a:r>
            <a:r>
              <a:rPr lang="es-ES" dirty="0"/>
              <a:t>.</a:t>
            </a:r>
          </a:p>
          <a:p>
            <a:pPr>
              <a:spcAft>
                <a:spcPts val="0"/>
              </a:spcAft>
            </a:pPr>
            <a:r>
              <a:rPr lang="es-ES" dirty="0"/>
              <a:t>Existe un problema de comunicación no </a:t>
            </a:r>
            <a:r>
              <a:rPr lang="es-ES" dirty="0" err="1"/>
              <a:t>servizo</a:t>
            </a:r>
            <a:r>
              <a:rPr lang="es-ES" dirty="0"/>
              <a:t> de </a:t>
            </a:r>
            <a:r>
              <a:rPr lang="es-ES" dirty="0" err="1"/>
              <a:t>Redsys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7BD5B7F-F38A-429B-B888-18F3F070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altLang="es-ES" dirty="0"/>
              <a:t>Anexo </a:t>
            </a:r>
            <a:r>
              <a:rPr lang="gl-ES" altLang="es-ES" dirty="0" err="1"/>
              <a:t>II</a:t>
            </a:r>
            <a:r>
              <a:rPr lang="gl-ES" altLang="es-ES" dirty="0"/>
              <a:t>: Preguntas frecuentes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84D7E5-515F-45F0-962B-35D32B2E01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58949" y="3051651"/>
            <a:ext cx="5580380" cy="13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57B544B-7905-474C-9A93-C42640A8DC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768" y="1255713"/>
            <a:ext cx="8238743" cy="4970462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PROBLEMAS DE OPERATIVA CO </a:t>
            </a:r>
            <a:r>
              <a:rPr lang="es-ES" b="1" dirty="0" err="1"/>
              <a:t>PINPAD</a:t>
            </a:r>
            <a:endParaRPr lang="es-ES" b="1" dirty="0"/>
          </a:p>
          <a:p>
            <a:pPr marL="0" indent="0">
              <a:buNone/>
            </a:pPr>
            <a:r>
              <a:rPr lang="es-ES" b="1" dirty="0"/>
              <a:t>O </a:t>
            </a:r>
            <a:r>
              <a:rPr lang="es-ES" b="1" dirty="0" err="1"/>
              <a:t>PinPad</a:t>
            </a:r>
            <a:r>
              <a:rPr lang="es-ES" b="1" dirty="0"/>
              <a:t>/</a:t>
            </a:r>
            <a:r>
              <a:rPr lang="es-ES" b="1" dirty="0" err="1"/>
              <a:t>PPAGO</a:t>
            </a:r>
            <a:r>
              <a:rPr lang="es-ES" b="1" dirty="0"/>
              <a:t> </a:t>
            </a:r>
            <a:r>
              <a:rPr lang="es-ES" b="1" dirty="0" err="1"/>
              <a:t>mostra</a:t>
            </a:r>
            <a:r>
              <a:rPr lang="es-ES" b="1" dirty="0"/>
              <a:t> </a:t>
            </a:r>
            <a:r>
              <a:rPr lang="es-ES" b="1" dirty="0" err="1"/>
              <a:t>unha</a:t>
            </a:r>
            <a:r>
              <a:rPr lang="es-ES" b="1" dirty="0"/>
              <a:t> </a:t>
            </a:r>
            <a:r>
              <a:rPr lang="es-ES" b="1" dirty="0" err="1"/>
              <a:t>mensaxe</a:t>
            </a:r>
            <a:r>
              <a:rPr lang="es-ES" b="1" dirty="0"/>
              <a:t> de erro</a:t>
            </a:r>
          </a:p>
          <a:p>
            <a:pPr marL="0" indent="0">
              <a:buNone/>
            </a:pPr>
            <a:r>
              <a:rPr lang="es-ES" dirty="0"/>
              <a:t>O usuario inicia un pago, pasa a </a:t>
            </a:r>
            <a:r>
              <a:rPr lang="es-ES" dirty="0" err="1"/>
              <a:t>tarxeta</a:t>
            </a:r>
            <a:r>
              <a:rPr lang="es-ES" dirty="0"/>
              <a:t> a través do terminal e este </a:t>
            </a:r>
            <a:r>
              <a:rPr lang="es-ES" dirty="0" err="1"/>
              <a:t>mostra</a:t>
            </a:r>
            <a:r>
              <a:rPr lang="es-ES" dirty="0"/>
              <a:t> un aviso de erro. A plataforma de PAGO </a:t>
            </a:r>
            <a:r>
              <a:rPr lang="es-ES" dirty="0" err="1"/>
              <a:t>amosa</a:t>
            </a:r>
            <a:r>
              <a:rPr lang="es-ES" dirty="0"/>
              <a:t> </a:t>
            </a:r>
            <a:r>
              <a:rPr lang="es-ES" dirty="0" err="1"/>
              <a:t>unha</a:t>
            </a:r>
            <a:r>
              <a:rPr lang="es-ES" dirty="0"/>
              <a:t> </a:t>
            </a:r>
            <a:r>
              <a:rPr lang="es-ES" dirty="0" err="1"/>
              <a:t>mensaxe</a:t>
            </a:r>
            <a:r>
              <a:rPr lang="es-ES" dirty="0"/>
              <a:t> de erro detallada.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spcAft>
                <a:spcPts val="0"/>
              </a:spcAft>
              <a:buNone/>
            </a:pPr>
            <a:endParaRPr lang="es-ES" dirty="0"/>
          </a:p>
          <a:p>
            <a:pPr marL="0" indent="0">
              <a:spcAft>
                <a:spcPts val="0"/>
              </a:spcAft>
              <a:buNone/>
            </a:pPr>
            <a:r>
              <a:rPr lang="es-ES" dirty="0"/>
              <a:t>A operación non resulta autorizada por parte de </a:t>
            </a:r>
            <a:r>
              <a:rPr lang="es-ES" dirty="0" err="1"/>
              <a:t>Redsys</a:t>
            </a:r>
            <a:r>
              <a:rPr lang="es-ES" dirty="0"/>
              <a:t> e retorna un código de erro e motivo da denegación.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s-ES" dirty="0"/>
              <a:t>A plataforma de pago se encarga de mostrar o detalle </a:t>
            </a:r>
            <a:r>
              <a:rPr lang="es-ES" dirty="0" err="1"/>
              <a:t>deste</a:t>
            </a:r>
            <a:r>
              <a:rPr lang="es-ES" dirty="0"/>
              <a:t> erro </a:t>
            </a:r>
            <a:r>
              <a:rPr lang="es-ES" dirty="0" err="1"/>
              <a:t>ao</a:t>
            </a:r>
            <a:r>
              <a:rPr lang="es-ES" dirty="0"/>
              <a:t> usuario, para que poda </a:t>
            </a:r>
            <a:r>
              <a:rPr lang="es-ES" dirty="0" err="1"/>
              <a:t>corrixilo</a:t>
            </a:r>
            <a:r>
              <a:rPr lang="es-ES" dirty="0"/>
              <a:t> e reintentar a operación.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7BD5B7F-F38A-429B-B888-18F3F070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altLang="es-ES" dirty="0"/>
              <a:t>Anexo </a:t>
            </a:r>
            <a:r>
              <a:rPr lang="gl-ES" altLang="es-ES" dirty="0" err="1"/>
              <a:t>II</a:t>
            </a:r>
            <a:r>
              <a:rPr lang="gl-ES" altLang="es-ES" dirty="0"/>
              <a:t>: Preguntas frecuentes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7A244D-1DC4-4098-A47B-372BE2E4A0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90" y="2877502"/>
            <a:ext cx="5392420" cy="1285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10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/>
          <p:cNvSpPr txBox="1">
            <a:spLocks/>
          </p:cNvSpPr>
          <p:nvPr/>
        </p:nvSpPr>
        <p:spPr>
          <a:xfrm>
            <a:off x="289710" y="1207165"/>
            <a:ext cx="8265815" cy="8510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00000"/>
              </a:lnSpc>
            </a:pPr>
            <a:r>
              <a:rPr lang="gl-ES" kern="0" dirty="0"/>
              <a:t>De maneira adicional, o compoñente de escritorio poderá configurarse de forma que imprima os recibos para o cliente e o comercio de forma automática ou con confirmación do usuario de </a:t>
            </a:r>
            <a:r>
              <a:rPr lang="gl-ES" kern="0" dirty="0" err="1"/>
              <a:t>ventanilla</a:t>
            </a:r>
            <a:r>
              <a:rPr lang="gl-ES" kern="0" dirty="0"/>
              <a:t>:</a:t>
            </a:r>
            <a:endParaRPr lang="es-ES" kern="0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100000"/>
              </a:lnSpc>
            </a:pPr>
            <a:endParaRPr lang="gl-ES" kern="0" dirty="0"/>
          </a:p>
          <a:p>
            <a:pPr marL="0" indent="0" algn="just"/>
            <a:endParaRPr lang="es-ES" kern="0" dirty="0"/>
          </a:p>
          <a:p>
            <a:pPr marL="0" indent="0"/>
            <a:endParaRPr lang="es-ES" kern="0" dirty="0"/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3492000" y="396000"/>
            <a:ext cx="4320000" cy="503237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2pPr>
            <a:lvl3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3pPr>
            <a:lvl4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4pPr>
            <a:lvl5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5pPr>
            <a:lvl6pPr marL="4572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6pPr>
            <a:lvl7pPr marL="9144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kern="0" dirty="0" smtClean="0"/>
              <a:t>Anexo II: recibo opcional </a:t>
            </a:r>
            <a:r>
              <a:rPr lang="pt-BR" kern="0" dirty="0" err="1" smtClean="0"/>
              <a:t>Redsýs</a:t>
            </a:r>
            <a:endParaRPr lang="es-ES" kern="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A27CC9E-45BE-46D7-A717-BED14EB7BD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4913" y="2330004"/>
            <a:ext cx="1905000" cy="3057525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21A55B3-7699-4B7B-9BF9-C5BD0B1E91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054" y="2315717"/>
            <a:ext cx="1866900" cy="3086100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C896A7E-ABC1-4AED-A293-A0584520D2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495"/>
          <a:stretch/>
        </p:blipFill>
        <p:spPr>
          <a:xfrm>
            <a:off x="1065847" y="3036951"/>
            <a:ext cx="2674049" cy="1314450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04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000" y="396000"/>
            <a:ext cx="4320000" cy="504000"/>
          </a:xfrm>
        </p:spPr>
        <p:txBody>
          <a:bodyPr/>
          <a:lstStyle/>
          <a:p>
            <a:pPr eaLnBrk="1" hangingPunct="1">
              <a:defRPr/>
            </a:pPr>
            <a:r>
              <a:rPr lang="gl-ES" kern="1200" dirty="0">
                <a:latin typeface="+mn-lt"/>
              </a:rPr>
              <a:t>Fin da presentación</a:t>
            </a:r>
          </a:p>
        </p:txBody>
      </p:sp>
      <p:pic>
        <p:nvPicPr>
          <p:cNvPr id="26628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6751" y="2478087"/>
            <a:ext cx="185049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0" y="3429000"/>
            <a:ext cx="91440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es-ES" sz="2000" kern="0" dirty="0"/>
              <a:t>Área de Transformación </a:t>
            </a:r>
            <a:r>
              <a:rPr lang="gl-ES" sz="2000" kern="0" dirty="0"/>
              <a:t>Dixital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es-ES" sz="2000" kern="0" dirty="0"/>
              <a:t>da </a:t>
            </a:r>
            <a:r>
              <a:rPr lang="es-ES" sz="2000" kern="0" dirty="0" err="1"/>
              <a:t>Facenda</a:t>
            </a:r>
            <a:r>
              <a:rPr lang="es-ES" sz="2000" kern="0" dirty="0"/>
              <a:t> Autonómica</a:t>
            </a:r>
            <a:endParaRPr lang="es-ES" sz="2000" kern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12339" y="1255713"/>
            <a:ext cx="8070346" cy="4970462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gl-ES" dirty="0"/>
              <a:t>Para os impostos xestionados </a:t>
            </a:r>
            <a:r>
              <a:rPr lang="gl-ES" dirty="0" err="1" smtClean="0"/>
              <a:t>presencialmente</a:t>
            </a:r>
            <a:r>
              <a:rPr lang="gl-ES" dirty="0" smtClean="0"/>
              <a:t> nas </a:t>
            </a:r>
            <a:r>
              <a:rPr lang="gl-ES" dirty="0"/>
              <a:t>delegacións de Atriga (modelos </a:t>
            </a:r>
            <a:r>
              <a:rPr lang="gl-ES" i="1" dirty="0" err="1"/>
              <a:t>Colegio</a:t>
            </a:r>
            <a:r>
              <a:rPr lang="gl-ES" i="1" dirty="0"/>
              <a:t> de </a:t>
            </a:r>
            <a:r>
              <a:rPr lang="gl-ES" i="1" dirty="0" err="1"/>
              <a:t>Huérfanos</a:t>
            </a:r>
            <a:r>
              <a:rPr lang="gl-ES" dirty="0"/>
              <a:t> ou modelos confección online xerados na OVT), o pagamento con tarxeta de crédito ou débito poderá realizarse </a:t>
            </a:r>
            <a:r>
              <a:rPr lang="gl-ES" dirty="0" smtClean="0"/>
              <a:t>nos mostradores a </a:t>
            </a:r>
            <a:r>
              <a:rPr lang="gl-ES" dirty="0"/>
              <a:t>través dun terminal físico de punto de venda (</a:t>
            </a:r>
            <a:r>
              <a:rPr lang="gl-ES" b="1" dirty="0"/>
              <a:t>TPV-PC</a:t>
            </a:r>
            <a:r>
              <a:rPr lang="gl-ES" dirty="0" smtClean="0"/>
              <a:t>).</a:t>
            </a:r>
            <a:endParaRPr lang="gl-ES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gl-ES" dirty="0"/>
              <a:t>Dispoñible para a autoliquidación dos seguintes impostos: </a:t>
            </a:r>
          </a:p>
          <a:p>
            <a:r>
              <a:rPr lang="gl-ES" b="1" i="1" dirty="0"/>
              <a:t>Transmisións e AXD</a:t>
            </a:r>
            <a:r>
              <a:rPr lang="gl-ES" b="1" dirty="0"/>
              <a:t> (Mod.600)</a:t>
            </a:r>
          </a:p>
          <a:p>
            <a:r>
              <a:rPr lang="gl-ES" b="1" i="1" dirty="0"/>
              <a:t>Medios de transporte usado</a:t>
            </a:r>
            <a:r>
              <a:rPr lang="gl-ES" b="1" dirty="0"/>
              <a:t> (Mod.620) </a:t>
            </a:r>
          </a:p>
          <a:p>
            <a:r>
              <a:rPr lang="gl-ES" b="1" i="1" dirty="0"/>
              <a:t>Doazóns</a:t>
            </a:r>
            <a:r>
              <a:rPr lang="gl-ES" b="1" dirty="0"/>
              <a:t> (Mod.651)</a:t>
            </a:r>
          </a:p>
          <a:p>
            <a:r>
              <a:rPr lang="gl-ES" b="1" i="1" dirty="0"/>
              <a:t>Sucesións</a:t>
            </a:r>
            <a:r>
              <a:rPr lang="gl-ES" b="1" dirty="0"/>
              <a:t> (Mod.650)</a:t>
            </a:r>
            <a:endParaRPr lang="gl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/>
              <a:t>Introdución</a:t>
            </a:r>
            <a:r>
              <a:rPr lang="es-E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754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 txBox="1">
            <a:spLocks/>
          </p:cNvSpPr>
          <p:nvPr/>
        </p:nvSpPr>
        <p:spPr>
          <a:xfrm>
            <a:off x="3492000" y="396000"/>
            <a:ext cx="4320000" cy="503237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2pPr>
            <a:lvl3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3pPr>
            <a:lvl4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4pPr>
            <a:lvl5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5pPr>
            <a:lvl6pPr marL="4572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6pPr>
            <a:lvl7pPr marL="9144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kern="0" dirty="0" err="1" smtClean="0"/>
              <a:t>Introdución</a:t>
            </a:r>
            <a:endParaRPr lang="es-ES" kern="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40" y="1375112"/>
            <a:ext cx="3386388" cy="497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5" y="1244550"/>
            <a:ext cx="3481848" cy="5249557"/>
          </a:xfrm>
          <a:prstGeom prst="rect">
            <a:avLst/>
          </a:prstGeom>
        </p:spPr>
      </p:pic>
      <p:sp>
        <p:nvSpPr>
          <p:cNvPr id="3" name="Marcador de texto 1"/>
          <p:cNvSpPr txBox="1">
            <a:spLocks/>
          </p:cNvSpPr>
          <p:nvPr/>
        </p:nvSpPr>
        <p:spPr>
          <a:xfrm>
            <a:off x="634488" y="1008000"/>
            <a:ext cx="3331028" cy="33590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gl-ES" sz="1500" kern="0" dirty="0" smtClean="0"/>
              <a:t>Modelo papel </a:t>
            </a:r>
            <a:r>
              <a:rPr lang="gl-ES" sz="1500" i="1" kern="0" dirty="0" err="1" smtClean="0"/>
              <a:t>Colegio</a:t>
            </a:r>
            <a:r>
              <a:rPr lang="gl-ES" sz="1500" i="1" kern="0" dirty="0" smtClean="0"/>
              <a:t> de </a:t>
            </a:r>
            <a:r>
              <a:rPr lang="gl-ES" sz="1500" i="1" kern="0" dirty="0" err="1" smtClean="0"/>
              <a:t>Huérfanos</a:t>
            </a:r>
            <a:endParaRPr lang="es-ES" sz="1500" i="1" kern="0" dirty="0"/>
          </a:p>
        </p:txBody>
      </p:sp>
      <p:sp>
        <p:nvSpPr>
          <p:cNvPr id="7" name="Marcador de texto 1"/>
          <p:cNvSpPr txBox="1">
            <a:spLocks/>
          </p:cNvSpPr>
          <p:nvPr/>
        </p:nvSpPr>
        <p:spPr>
          <a:xfrm>
            <a:off x="5121540" y="1008000"/>
            <a:ext cx="3331028" cy="33590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gl-ES" sz="1500" kern="0" dirty="0" smtClean="0"/>
              <a:t>Modelo confección online </a:t>
            </a:r>
            <a:r>
              <a:rPr lang="gl-ES" sz="1500" i="1" kern="0" dirty="0" smtClean="0"/>
              <a:t>OVT</a:t>
            </a:r>
            <a:endParaRPr lang="es-ES" sz="1500" i="1" kern="0" dirty="0"/>
          </a:p>
        </p:txBody>
      </p:sp>
    </p:spTree>
    <p:extLst>
      <p:ext uri="{BB962C8B-B14F-4D97-AF65-F5344CB8AC3E}">
        <p14:creationId xmlns:p14="http://schemas.microsoft.com/office/powerpoint/2010/main" val="7405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12339" y="1255713"/>
            <a:ext cx="8070346" cy="4697218"/>
          </a:xfrm>
        </p:spPr>
        <p:txBody>
          <a:bodyPr/>
          <a:lstStyle/>
          <a:p>
            <a:pPr marL="0" indent="0" algn="just">
              <a:buNone/>
            </a:pPr>
            <a:r>
              <a:rPr lang="gl-ES" dirty="0"/>
              <a:t>A operativa de </a:t>
            </a:r>
            <a:r>
              <a:rPr lang="gl-ES" b="1" i="1" dirty="0"/>
              <a:t>alta da autoliquidación segue os mesmos pasos que ata agora</a:t>
            </a:r>
            <a:r>
              <a:rPr lang="gl-ES" dirty="0"/>
              <a:t>. 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gl-ES" dirty="0" smtClean="0"/>
              <a:t>Na </a:t>
            </a:r>
            <a:r>
              <a:rPr lang="gl-ES" dirty="0"/>
              <a:t>primeira </a:t>
            </a:r>
            <a:r>
              <a:rPr lang="gl-ES" dirty="0" err="1"/>
              <a:t>pestaña</a:t>
            </a:r>
            <a:r>
              <a:rPr lang="gl-ES" dirty="0"/>
              <a:t> das pantallas de alta de autoliquidacións:</a:t>
            </a:r>
          </a:p>
          <a:p>
            <a:pPr marL="354013" indent="-187325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gl-ES" dirty="0"/>
              <a:t>GET08 - “Mantemento de transmisión</a:t>
            </a:r>
            <a:r>
              <a:rPr lang="gl-ES" dirty="0" smtClean="0"/>
              <a:t>”</a:t>
            </a:r>
          </a:p>
          <a:p>
            <a:pPr marL="354013" indent="-187325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gl-ES" dirty="0"/>
              <a:t>GEV07 - “Mantemento de vehículos”</a:t>
            </a:r>
          </a:p>
          <a:p>
            <a:pPr marL="354013" indent="-187325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gl-ES" dirty="0" smtClean="0"/>
              <a:t>GED08 </a:t>
            </a:r>
            <a:r>
              <a:rPr lang="gl-ES" dirty="0"/>
              <a:t>- “Mantemento de doazón”</a:t>
            </a:r>
          </a:p>
          <a:p>
            <a:pPr marL="354013" indent="-187325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gl-ES" dirty="0" smtClean="0"/>
              <a:t>GES08 </a:t>
            </a:r>
            <a:r>
              <a:rPr lang="gl-ES" dirty="0"/>
              <a:t>- “Mantemento de </a:t>
            </a:r>
            <a:r>
              <a:rPr lang="gl-ES" dirty="0" smtClean="0"/>
              <a:t>sucesións”</a:t>
            </a:r>
            <a:endParaRPr lang="gl-ES" dirty="0"/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gl-ES" dirty="0"/>
              <a:t>o importe Ingresado deberá quedar baleiro (ou ser menor que o importe a ingresar) e débese marcar o </a:t>
            </a:r>
            <a:r>
              <a:rPr lang="gl-ES" i="1" dirty="0" err="1"/>
              <a:t>check</a:t>
            </a:r>
            <a:r>
              <a:rPr lang="gl-ES" dirty="0"/>
              <a:t> “Confirmar diferenzas”: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gl-ES" dirty="0" smtClean="0"/>
              <a:t>O </a:t>
            </a:r>
            <a:r>
              <a:rPr lang="gl-ES" dirty="0"/>
              <a:t>pago mediante TPV realizarase dende a pantalla DIFER- “Consulta método de pago”: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gl-ES" sz="1050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gl-ES" dirty="0" smtClean="0"/>
              <a:t>Nos </a:t>
            </a:r>
            <a:r>
              <a:rPr lang="gl-ES" dirty="0"/>
              <a:t>seguintes apartados, amósase un </a:t>
            </a:r>
            <a:r>
              <a:rPr lang="gl-ES" dirty="0" smtClean="0"/>
              <a:t>exemplo de alta e pago TPV-PC dun modelo en papel. A operativa é semellante para modelos confección online xerados na OVT.</a:t>
            </a:r>
            <a:endParaRPr lang="gl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/>
              <a:t>Introdución</a:t>
            </a:r>
            <a:r>
              <a:rPr lang="es-ES" dirty="0"/>
              <a:t> 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20" y="4876836"/>
            <a:ext cx="7952651" cy="3824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7" y="3650977"/>
            <a:ext cx="7793798" cy="3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7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/>
          <p:cNvSpPr txBox="1">
            <a:spLocks/>
          </p:cNvSpPr>
          <p:nvPr/>
        </p:nvSpPr>
        <p:spPr>
          <a:xfrm>
            <a:off x="382555" y="1104524"/>
            <a:ext cx="8172970" cy="103072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00000"/>
              </a:lnSpc>
            </a:pPr>
            <a:r>
              <a:rPr lang="gl-ES" kern="0" dirty="0"/>
              <a:t>O usuario cubrirá a pestana de Datos persoais, indicando tamén o total “A Ingresar”, o “Ingresado” debe quedar baleiro ou ser menor que o importe “A Ingresar”. </a:t>
            </a:r>
          </a:p>
          <a:p>
            <a:pPr marL="0" indent="0" algn="just">
              <a:lnSpc>
                <a:spcPct val="100000"/>
              </a:lnSpc>
            </a:pPr>
            <a:r>
              <a:rPr lang="gl-ES" kern="0" dirty="0"/>
              <a:t>Tamén deberá cubrir o </a:t>
            </a:r>
            <a:r>
              <a:rPr lang="gl-ES" i="1" kern="0" dirty="0" err="1"/>
              <a:t>check</a:t>
            </a:r>
            <a:r>
              <a:rPr lang="gl-ES" kern="0" dirty="0"/>
              <a:t> </a:t>
            </a:r>
            <a:r>
              <a:rPr lang="gl-ES" b="1" kern="0" dirty="0"/>
              <a:t>“Confirmar diferenzas</a:t>
            </a:r>
            <a:r>
              <a:rPr lang="gl-ES" b="1" kern="0" dirty="0" smtClean="0"/>
              <a:t>”</a:t>
            </a:r>
            <a:r>
              <a:rPr lang="gl-ES" kern="0" dirty="0" smtClean="0"/>
              <a:t>.</a:t>
            </a:r>
            <a:endParaRPr lang="gl-ES" kern="0" dirty="0"/>
          </a:p>
          <a:p>
            <a:pPr marL="0" indent="0" algn="just">
              <a:lnSpc>
                <a:spcPct val="100000"/>
              </a:lnSpc>
            </a:pPr>
            <a:r>
              <a:rPr lang="es-ES" i="1" kern="0" dirty="0" smtClean="0"/>
              <a:t>►</a:t>
            </a:r>
            <a:r>
              <a:rPr lang="es-ES" i="1" kern="0" dirty="0" err="1" smtClean="0"/>
              <a:t>Permítese</a:t>
            </a:r>
            <a:r>
              <a:rPr lang="es-ES" i="1" kern="0" dirty="0" smtClean="0"/>
              <a:t> </a:t>
            </a:r>
            <a:r>
              <a:rPr lang="es-ES" i="1" kern="0" dirty="0"/>
              <a:t>o pagamento de autoliquidacións </a:t>
            </a:r>
            <a:r>
              <a:rPr lang="es-ES" i="1" kern="0" dirty="0" err="1"/>
              <a:t>doutras</a:t>
            </a:r>
            <a:r>
              <a:rPr lang="es-ES" i="1" kern="0" dirty="0"/>
              <a:t> </a:t>
            </a:r>
            <a:r>
              <a:rPr lang="es-ES" i="1" kern="0" dirty="0" err="1"/>
              <a:t>delegacións</a:t>
            </a:r>
            <a:r>
              <a:rPr lang="es-ES" i="1" kern="0" dirty="0"/>
              <a:t>.</a:t>
            </a:r>
          </a:p>
          <a:p>
            <a:pPr marL="0" indent="0"/>
            <a:endParaRPr lang="es-ES" kern="0" dirty="0"/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3492000" y="396000"/>
            <a:ext cx="4320000" cy="503237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2pPr>
            <a:lvl3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3pPr>
            <a:lvl4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4pPr>
            <a:lvl5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5pPr>
            <a:lvl6pPr marL="4572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6pPr>
            <a:lvl7pPr marL="9144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kern="0" dirty="0"/>
              <a:t>Exemplo de uso. Modelo </a:t>
            </a:r>
            <a:r>
              <a:rPr lang="pt-BR" kern="0" dirty="0" err="1"/>
              <a:t>en</a:t>
            </a:r>
            <a:r>
              <a:rPr lang="pt-BR" kern="0" dirty="0"/>
              <a:t> papel.</a:t>
            </a:r>
            <a:endParaRPr lang="es-ES" kern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09" y="2135248"/>
            <a:ext cx="6335582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8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/>
          <p:cNvSpPr txBox="1">
            <a:spLocks/>
          </p:cNvSpPr>
          <p:nvPr/>
        </p:nvSpPr>
        <p:spPr>
          <a:xfrm>
            <a:off x="289710" y="1104524"/>
            <a:ext cx="8265815" cy="91439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00000"/>
              </a:lnSpc>
            </a:pPr>
            <a:r>
              <a:rPr lang="gl-ES" kern="0" dirty="0"/>
              <a:t>Unha vez introducidos todos os datos da autoliquidación, ao premer o botón &lt;</a:t>
            </a:r>
            <a:r>
              <a:rPr lang="gl-ES" b="1" kern="0" dirty="0"/>
              <a:t>Actualizar</a:t>
            </a:r>
            <a:r>
              <a:rPr lang="gl-ES" kern="0" dirty="0"/>
              <a:t>&gt;, navegarase automaticamente á pantalla DIFER – “Consulta de métodos de pago”, asignando o nº de expediente correspondente:</a:t>
            </a:r>
          </a:p>
          <a:p>
            <a:pPr marL="0" indent="0" algn="just">
              <a:lnSpc>
                <a:spcPct val="100000"/>
              </a:lnSpc>
            </a:pPr>
            <a:endParaRPr lang="es-ES" kern="0" dirty="0"/>
          </a:p>
          <a:p>
            <a:pPr marL="0" indent="0" algn="just"/>
            <a:endParaRPr lang="es-ES" kern="0" dirty="0"/>
          </a:p>
          <a:p>
            <a:pPr marL="0" indent="0"/>
            <a:endParaRPr lang="es-ES" kern="0" dirty="0"/>
          </a:p>
          <a:p>
            <a:pPr marL="0" indent="0"/>
            <a:endParaRPr lang="es-ES" kern="0" dirty="0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3492000" y="396000"/>
            <a:ext cx="4320000" cy="503237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2pPr>
            <a:lvl3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3pPr>
            <a:lvl4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4pPr>
            <a:lvl5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5pPr>
            <a:lvl6pPr marL="4572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6pPr>
            <a:lvl7pPr marL="9144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kern="0" dirty="0"/>
              <a:t>Exemplo de uso. Modelo </a:t>
            </a:r>
            <a:r>
              <a:rPr lang="pt-BR" kern="0" dirty="0" err="1"/>
              <a:t>en</a:t>
            </a:r>
            <a:r>
              <a:rPr lang="pt-BR" kern="0" dirty="0"/>
              <a:t> papel.</a:t>
            </a:r>
            <a:endParaRPr lang="es-ES" kern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09" y="1920240"/>
            <a:ext cx="6505181" cy="44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8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"/>
          <p:cNvSpPr txBox="1">
            <a:spLocks/>
          </p:cNvSpPr>
          <p:nvPr/>
        </p:nvSpPr>
        <p:spPr>
          <a:xfrm>
            <a:off x="289710" y="1104524"/>
            <a:ext cx="8265815" cy="109546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00000"/>
              </a:lnSpc>
            </a:pPr>
            <a:r>
              <a:rPr lang="gl-ES" kern="0" dirty="0"/>
              <a:t>Na pantalla DIFER, será preciso premer o botón &lt;</a:t>
            </a:r>
            <a:r>
              <a:rPr lang="gl-ES" b="1" kern="0" dirty="0"/>
              <a:t>Pago TPV</a:t>
            </a:r>
            <a:r>
              <a:rPr lang="gl-ES" kern="0" dirty="0" smtClean="0"/>
              <a:t>&gt; </a:t>
            </a:r>
            <a:r>
              <a:rPr lang="gl-ES" kern="0" dirty="0"/>
              <a:t>para iniciar o pagamento a través do terminal TPV-PC</a:t>
            </a:r>
            <a:r>
              <a:rPr lang="gl-ES" kern="0" dirty="0" smtClean="0"/>
              <a:t>. O importe a pagar por TPV será o indicado no campo “</a:t>
            </a:r>
            <a:r>
              <a:rPr lang="gl-ES" kern="0" dirty="0" err="1" smtClean="0"/>
              <a:t>Imp</a:t>
            </a:r>
            <a:r>
              <a:rPr lang="gl-ES" kern="0" dirty="0" smtClean="0"/>
              <a:t>. TPV”.</a:t>
            </a:r>
            <a:endParaRPr lang="gl-ES" kern="0" dirty="0"/>
          </a:p>
          <a:p>
            <a:pPr marL="0" indent="0" algn="just">
              <a:lnSpc>
                <a:spcPct val="100000"/>
              </a:lnSpc>
            </a:pPr>
            <a:r>
              <a:rPr lang="gl-ES" kern="0" dirty="0"/>
              <a:t>Aparecerá unha ventá cunha mensaxe de confirmación para acceder á plataforma de </a:t>
            </a:r>
            <a:r>
              <a:rPr lang="gl-ES" kern="0" dirty="0" smtClean="0"/>
              <a:t>pago </a:t>
            </a:r>
            <a:r>
              <a:rPr lang="gl-ES" kern="0" dirty="0"/>
              <a:t>que se deberá aceptar para iniciar o pagamento:</a:t>
            </a:r>
          </a:p>
          <a:p>
            <a:pPr marL="0" indent="0" algn="just"/>
            <a:endParaRPr lang="es-ES" kern="0" dirty="0"/>
          </a:p>
          <a:p>
            <a:pPr marL="0" indent="0"/>
            <a:endParaRPr lang="es-ES" kern="0" dirty="0"/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3492000" y="396000"/>
            <a:ext cx="4320000" cy="503237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2pPr>
            <a:lvl3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3pPr>
            <a:lvl4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4pPr>
            <a:lvl5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5pPr>
            <a:lvl6pPr marL="4572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6pPr>
            <a:lvl7pPr marL="9144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kern="0" dirty="0"/>
              <a:t>Exemplo de uso. Modelo </a:t>
            </a:r>
            <a:r>
              <a:rPr lang="pt-BR" kern="0" dirty="0" err="1"/>
              <a:t>en</a:t>
            </a:r>
            <a:r>
              <a:rPr lang="pt-BR" kern="0" dirty="0"/>
              <a:t> papel.</a:t>
            </a:r>
            <a:endParaRPr lang="es-ES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455" y="2392680"/>
            <a:ext cx="5973090" cy="40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/>
          <p:cNvSpPr txBox="1">
            <a:spLocks/>
          </p:cNvSpPr>
          <p:nvPr/>
        </p:nvSpPr>
        <p:spPr>
          <a:xfrm>
            <a:off x="289710" y="1104523"/>
            <a:ext cx="8265815" cy="143340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00000"/>
              </a:lnSpc>
            </a:pPr>
            <a:r>
              <a:rPr lang="gl-ES" kern="0" dirty="0"/>
              <a:t>Accédese á plataforma de pago, onde se indica a modalidade de pago escollida, así como o importe e resto de información sobre o detalle da operación. Tamén se asigna un </a:t>
            </a:r>
            <a:r>
              <a:rPr lang="gl-ES" b="1" kern="0" dirty="0"/>
              <a:t>Nº de xustificante </a:t>
            </a:r>
            <a:r>
              <a:rPr lang="gl-ES" kern="0" dirty="0"/>
              <a:t> para identificar o dito pago.</a:t>
            </a:r>
          </a:p>
          <a:p>
            <a:pPr marL="0" indent="0" algn="just">
              <a:lnSpc>
                <a:spcPct val="100000"/>
              </a:lnSpc>
            </a:pPr>
            <a:endParaRPr lang="gl-ES" kern="0" dirty="0"/>
          </a:p>
          <a:p>
            <a:pPr marL="0" indent="0" algn="just">
              <a:lnSpc>
                <a:spcPct val="100000"/>
              </a:lnSpc>
            </a:pPr>
            <a:r>
              <a:rPr lang="gl-ES" kern="0" dirty="0"/>
              <a:t>Ao premer o botón &lt;</a:t>
            </a:r>
            <a:r>
              <a:rPr lang="gl-ES" b="1" kern="0" dirty="0"/>
              <a:t>Ingresar</a:t>
            </a:r>
            <a:r>
              <a:rPr lang="gl-ES" kern="0" dirty="0"/>
              <a:t>&gt;, dita operación pasa a estar dispoñible no terminal </a:t>
            </a:r>
            <a:r>
              <a:rPr lang="gl-ES" kern="0" dirty="0" err="1"/>
              <a:t>PINpad</a:t>
            </a:r>
            <a:r>
              <a:rPr lang="gl-ES" kern="0" dirty="0"/>
              <a:t> (TPV) e o usuario deberá seguir as instrucións indicadas neste:</a:t>
            </a:r>
          </a:p>
          <a:p>
            <a:pPr marL="0" indent="0" algn="just"/>
            <a:endParaRPr lang="es-ES" kern="0" dirty="0"/>
          </a:p>
          <a:p>
            <a:pPr marL="0" indent="0"/>
            <a:endParaRPr lang="es-ES" kern="0" dirty="0"/>
          </a:p>
          <a:p>
            <a:pPr marL="0" indent="0"/>
            <a:endParaRPr lang="es-ES" kern="0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3492000" y="396000"/>
            <a:ext cx="4320000" cy="503237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2pPr>
            <a:lvl3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3pPr>
            <a:lvl4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4pPr>
            <a:lvl5pPr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rgbClr val="0070C0"/>
                </a:solidFill>
                <a:latin typeface="Century Gothic" panose="020B0502020202020204" pitchFamily="34" charset="0"/>
              </a:defRPr>
            </a:lvl5pPr>
            <a:lvl6pPr marL="4572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6pPr>
            <a:lvl7pPr marL="9144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kern="0" dirty="0"/>
              <a:t>Exemplo de uso. Modelo </a:t>
            </a:r>
            <a:r>
              <a:rPr lang="pt-BR" kern="0" dirty="0" err="1"/>
              <a:t>en</a:t>
            </a:r>
            <a:r>
              <a:rPr lang="pt-BR" kern="0" dirty="0"/>
              <a:t> papel.</a:t>
            </a:r>
            <a:endParaRPr lang="es-ES" kern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0" y="2851337"/>
            <a:ext cx="8572719" cy="28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0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1-C-PRESENTACION POWERPOINT">
  <a:themeElements>
    <a:clrScheme name="1_Inici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nici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ici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ici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ici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ici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ici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ici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ici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ici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ici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ici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ici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00-G-PRESENTACION POWERPOINT.potx" id="{4EF2001D-72A0-421F-9062-5847B3E26A14}" vid="{8CD563DB-19D1-4501-A041-6601FB46162F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99BABC5338C6D4E9A86DB24B5D0469E" ma:contentTypeVersion="0" ma:contentTypeDescription="Crear un documento." ma:contentTypeScope="" ma:versionID="9c46ce8757d8c28c1ce5190ec20319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7d8f638d193cf74bf73c5be5128db6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8758C2-9CA1-4C38-B7D8-C0178787FB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100-G-PRESENTACION POWERPOINT</Template>
  <TotalTime>6060</TotalTime>
  <Words>1222</Words>
  <Application>Microsoft Office PowerPoint</Application>
  <PresentationFormat>Presentación en pantalla (4:3)</PresentationFormat>
  <Paragraphs>126</Paragraphs>
  <Slides>28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Verdana</vt:lpstr>
      <vt:lpstr>Wingdings</vt:lpstr>
      <vt:lpstr>101-C-PRESENTACION POWERPOINT</vt:lpstr>
      <vt:lpstr>TPV-PC Terminal de Punto de Venda PC Pago e presentación de autoliquidacións nos mostradores Atriga Integración XEITO – PPago</vt:lpstr>
      <vt:lpstr>Índice</vt:lpstr>
      <vt:lpstr>Introdución  </vt:lpstr>
      <vt:lpstr>Presentación de PowerPoint</vt:lpstr>
      <vt:lpstr>Introdución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Anexo I Xestión do pago</vt:lpstr>
      <vt:lpstr>Presentación de PowerPoint</vt:lpstr>
      <vt:lpstr>Presentación de PowerPoint</vt:lpstr>
      <vt:lpstr>Presentación de PowerPoint</vt:lpstr>
      <vt:lpstr>Anexo II FAQ: preguntas frecuentes </vt:lpstr>
      <vt:lpstr>Anexo II: Preguntas frecuentes</vt:lpstr>
      <vt:lpstr>Anexo II: Preguntas frecuentes</vt:lpstr>
      <vt:lpstr>Presentación de PowerPoint</vt:lpstr>
      <vt:lpstr>Fin da presentación</vt:lpstr>
    </vt:vector>
  </TitlesOfParts>
  <Company>Consellería de Facenda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 ADIPISCING ELIT</dc:title>
  <dc:creator>XEIT</dc:creator>
  <cp:lastModifiedBy>Gómez López, Diego</cp:lastModifiedBy>
  <cp:revision>158</cp:revision>
  <dcterms:created xsi:type="dcterms:W3CDTF">2021-12-29T09:40:56Z</dcterms:created>
  <dcterms:modified xsi:type="dcterms:W3CDTF">2022-10-11T07:31:39Z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0x010100C99BABC5338C6D4E9A86DB24B5D0469E</vt:lpwstr>
  </property>
</Properties>
</file>